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Lst>
  <p:notesMasterIdLst>
    <p:notesMasterId r:id="rId29"/>
  </p:notesMasterIdLst>
  <p:sldIdLst>
    <p:sldId id="257" r:id="rId6"/>
    <p:sldId id="287" r:id="rId7"/>
    <p:sldId id="280" r:id="rId8"/>
    <p:sldId id="258" r:id="rId9"/>
    <p:sldId id="276" r:id="rId10"/>
    <p:sldId id="260" r:id="rId11"/>
    <p:sldId id="259" r:id="rId12"/>
    <p:sldId id="282" r:id="rId13"/>
    <p:sldId id="289" r:id="rId14"/>
    <p:sldId id="288" r:id="rId15"/>
    <p:sldId id="275" r:id="rId16"/>
    <p:sldId id="261" r:id="rId17"/>
    <p:sldId id="284" r:id="rId18"/>
    <p:sldId id="271" r:id="rId19"/>
    <p:sldId id="291" r:id="rId20"/>
    <p:sldId id="281" r:id="rId21"/>
    <p:sldId id="265" r:id="rId22"/>
    <p:sldId id="278" r:id="rId23"/>
    <p:sldId id="274" r:id="rId24"/>
    <p:sldId id="262" r:id="rId25"/>
    <p:sldId id="263" r:id="rId26"/>
    <p:sldId id="279" r:id="rId27"/>
    <p:sldId id="29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363F21-3D7B-478D-BBC9-E8BF5C7466EB}" v="12" dt="2020-08-28T13:40:59.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02" autoAdjust="0"/>
  </p:normalViewPr>
  <p:slideViewPr>
    <p:cSldViewPr snapToGrid="0">
      <p:cViewPr varScale="1">
        <p:scale>
          <a:sx n="97" d="100"/>
          <a:sy n="97" d="100"/>
        </p:scale>
        <p:origin x="324"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es-Francois, Denise (OS/ASPR/BARDA)" userId="S::denise.milesfrancois@hhs.gov::e83c7bae-9ea7-4912-a377-25de5678596c" providerId="AD" clId="Web-{14363F21-3D7B-478D-BBC9-E8BF5C7466EB}"/>
    <pc:docChg chg="modSld">
      <pc:chgData name="Miles-Francois, Denise (OS/ASPR/BARDA)" userId="S::denise.milesfrancois@hhs.gov::e83c7bae-9ea7-4912-a377-25de5678596c" providerId="AD" clId="Web-{14363F21-3D7B-478D-BBC9-E8BF5C7466EB}" dt="2020-08-28T13:40:59.070" v="14" actId="20577"/>
      <pc:docMkLst>
        <pc:docMk/>
      </pc:docMkLst>
      <pc:sldChg chg="modSp">
        <pc:chgData name="Miles-Francois, Denise (OS/ASPR/BARDA)" userId="S::denise.milesfrancois@hhs.gov::e83c7bae-9ea7-4912-a377-25de5678596c" providerId="AD" clId="Web-{14363F21-3D7B-478D-BBC9-E8BF5C7466EB}" dt="2020-08-28T13:38:56.865" v="10" actId="20577"/>
        <pc:sldMkLst>
          <pc:docMk/>
          <pc:sldMk cId="3167486859" sldId="259"/>
        </pc:sldMkLst>
        <pc:spChg chg="mod">
          <ac:chgData name="Miles-Francois, Denise (OS/ASPR/BARDA)" userId="S::denise.milesfrancois@hhs.gov::e83c7bae-9ea7-4912-a377-25de5678596c" providerId="AD" clId="Web-{14363F21-3D7B-478D-BBC9-E8BF5C7466EB}" dt="2020-08-28T13:38:56.865" v="10" actId="20577"/>
          <ac:spMkLst>
            <pc:docMk/>
            <pc:sldMk cId="3167486859" sldId="259"/>
            <ac:spMk id="39" creationId="{7F1DBF3C-A238-4CE8-8129-3A0A3EDF955B}"/>
          </ac:spMkLst>
        </pc:spChg>
      </pc:sldChg>
      <pc:sldChg chg="modSp">
        <pc:chgData name="Miles-Francois, Denise (OS/ASPR/BARDA)" userId="S::denise.milesfrancois@hhs.gov::e83c7bae-9ea7-4912-a377-25de5678596c" providerId="AD" clId="Web-{14363F21-3D7B-478D-BBC9-E8BF5C7466EB}" dt="2020-08-28T13:40:59.070" v="14" actId="20577"/>
        <pc:sldMkLst>
          <pc:docMk/>
          <pc:sldMk cId="583955449" sldId="274"/>
        </pc:sldMkLst>
        <pc:spChg chg="mod">
          <ac:chgData name="Miles-Francois, Denise (OS/ASPR/BARDA)" userId="S::denise.milesfrancois@hhs.gov::e83c7bae-9ea7-4912-a377-25de5678596c" providerId="AD" clId="Web-{14363F21-3D7B-478D-BBC9-E8BF5C7466EB}" dt="2020-08-28T13:40:59.070" v="14" actId="20577"/>
          <ac:spMkLst>
            <pc:docMk/>
            <pc:sldMk cId="583955449" sldId="274"/>
            <ac:spMk id="15" creationId="{D64F0936-FB43-4865-A173-E9F460A48931}"/>
          </ac:spMkLst>
        </pc:spChg>
      </pc:sldChg>
      <pc:sldChg chg="modSp">
        <pc:chgData name="Miles-Francois, Denise (OS/ASPR/BARDA)" userId="S::denise.milesfrancois@hhs.gov::e83c7bae-9ea7-4912-a377-25de5678596c" providerId="AD" clId="Web-{14363F21-3D7B-478D-BBC9-E8BF5C7466EB}" dt="2020-08-28T13:37:49.754" v="4" actId="20577"/>
        <pc:sldMkLst>
          <pc:docMk/>
          <pc:sldMk cId="711205727" sldId="276"/>
        </pc:sldMkLst>
        <pc:spChg chg="mod">
          <ac:chgData name="Miles-Francois, Denise (OS/ASPR/BARDA)" userId="S::denise.milesfrancois@hhs.gov::e83c7bae-9ea7-4912-a377-25de5678596c" providerId="AD" clId="Web-{14363F21-3D7B-478D-BBC9-E8BF5C7466EB}" dt="2020-08-28T13:37:49.754" v="4" actId="20577"/>
          <ac:spMkLst>
            <pc:docMk/>
            <pc:sldMk cId="711205727" sldId="276"/>
            <ac:spMk id="3" creationId="{00000000-0000-0000-0000-000000000000}"/>
          </ac:spMkLst>
        </pc:spChg>
      </pc:sldChg>
      <pc:sldChg chg="modSp">
        <pc:chgData name="Miles-Francois, Denise (OS/ASPR/BARDA)" userId="S::denise.milesfrancois@hhs.gov::e83c7bae-9ea7-4912-a377-25de5678596c" providerId="AD" clId="Web-{14363F21-3D7B-478D-BBC9-E8BF5C7466EB}" dt="2020-08-28T13:39:06.490" v="12" actId="1076"/>
        <pc:sldMkLst>
          <pc:docMk/>
          <pc:sldMk cId="818573805" sldId="277"/>
        </pc:sldMkLst>
        <pc:grpChg chg="mod">
          <ac:chgData name="Miles-Francois, Denise (OS/ASPR/BARDA)" userId="S::denise.milesfrancois@hhs.gov::e83c7bae-9ea7-4912-a377-25de5678596c" providerId="AD" clId="Web-{14363F21-3D7B-478D-BBC9-E8BF5C7466EB}" dt="2020-08-28T13:39:06.490" v="12" actId="1076"/>
          <ac:grpSpMkLst>
            <pc:docMk/>
            <pc:sldMk cId="818573805" sldId="277"/>
            <ac:grpSpMk id="20" creationId="{00000000-0000-0000-0000-000000000000}"/>
          </ac:grpSpMkLst>
        </pc:gr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F8926B-AA43-49A8-8F64-C1A931A8E3EA}"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ED78BCA0-11B6-4A53-80DA-107FCD6A0071}">
      <dgm:prSet phldrT="[Text]"/>
      <dgm:spPr/>
      <dgm:t>
        <a:bodyPr/>
        <a:lstStyle/>
        <a:p>
          <a:r>
            <a:rPr lang="en-US" dirty="0" smtClean="0"/>
            <a:t>Equity investments pre/post EZ-BAA through BARDA Ventures</a:t>
          </a:r>
          <a:endParaRPr lang="en-US" dirty="0"/>
        </a:p>
      </dgm:t>
    </dgm:pt>
    <dgm:pt modelId="{C03AF940-25F2-4C4B-B751-39D3B73DEC2C}" type="parTrans" cxnId="{1162F357-367E-46C7-84BF-8850C4465DB2}">
      <dgm:prSet/>
      <dgm:spPr/>
      <dgm:t>
        <a:bodyPr/>
        <a:lstStyle/>
        <a:p>
          <a:endParaRPr lang="en-US"/>
        </a:p>
      </dgm:t>
    </dgm:pt>
    <dgm:pt modelId="{5CC22AEF-D125-489A-AE21-AAEA3023DA2C}" type="sibTrans" cxnId="{1162F357-367E-46C7-84BF-8850C4465DB2}">
      <dgm:prSet/>
      <dgm:spPr/>
      <dgm:t>
        <a:bodyPr/>
        <a:lstStyle/>
        <a:p>
          <a:endParaRPr lang="en-US"/>
        </a:p>
      </dgm:t>
    </dgm:pt>
    <dgm:pt modelId="{3CED2D3F-1441-4F95-AE63-AA75AC732C2F}">
      <dgm:prSet/>
      <dgm:spPr/>
      <dgm:t>
        <a:bodyPr/>
        <a:lstStyle/>
        <a:p>
          <a:r>
            <a:rPr lang="en-US" dirty="0" smtClean="0">
              <a:ea typeface="+mn-lt"/>
              <a:cs typeface="Arial"/>
            </a:rPr>
            <a:t>Incubate and launch new programs through DRIVe Start</a:t>
          </a:r>
          <a:endParaRPr lang="en-US" dirty="0">
            <a:ea typeface="+mn-lt"/>
            <a:cs typeface="Arial"/>
          </a:endParaRPr>
        </a:p>
      </dgm:t>
    </dgm:pt>
    <dgm:pt modelId="{142C06A7-D90A-4703-9764-EFA9D390628A}" type="parTrans" cxnId="{21548244-8160-446D-901E-AD80C26E41B4}">
      <dgm:prSet/>
      <dgm:spPr/>
      <dgm:t>
        <a:bodyPr/>
        <a:lstStyle/>
        <a:p>
          <a:endParaRPr lang="en-US"/>
        </a:p>
      </dgm:t>
    </dgm:pt>
    <dgm:pt modelId="{AA835E08-E019-45B1-A5A1-91422E8A196F}" type="sibTrans" cxnId="{21548244-8160-446D-901E-AD80C26E41B4}">
      <dgm:prSet/>
      <dgm:spPr/>
      <dgm:t>
        <a:bodyPr/>
        <a:lstStyle/>
        <a:p>
          <a:endParaRPr lang="en-US"/>
        </a:p>
      </dgm:t>
    </dgm:pt>
    <dgm:pt modelId="{D1CA67C9-E5AF-4CDA-B14F-CC38225465AC}">
      <dgm:prSet/>
      <dgm:spPr/>
      <dgm:t>
        <a:bodyPr/>
        <a:lstStyle/>
        <a:p>
          <a:r>
            <a:rPr lang="en-US" dirty="0" smtClean="0">
              <a:ea typeface="+mn-lt"/>
              <a:cs typeface="+mn-lt"/>
            </a:rPr>
            <a:t>Amplify and catalyze investments through the Accelerator Network</a:t>
          </a:r>
          <a:endParaRPr lang="en-US" dirty="0">
            <a:ea typeface="+mn-lt"/>
            <a:cs typeface="+mn-lt"/>
          </a:endParaRPr>
        </a:p>
      </dgm:t>
    </dgm:pt>
    <dgm:pt modelId="{7D5D4FA9-1589-4F5C-A464-6269CF1DD901}" type="parTrans" cxnId="{5DBB5FDB-2BC8-46C9-A305-D970D282F5A4}">
      <dgm:prSet/>
      <dgm:spPr/>
      <dgm:t>
        <a:bodyPr/>
        <a:lstStyle/>
        <a:p>
          <a:endParaRPr lang="en-US"/>
        </a:p>
      </dgm:t>
    </dgm:pt>
    <dgm:pt modelId="{175D9E69-2785-4361-A07C-A39DC9935527}" type="sibTrans" cxnId="{5DBB5FDB-2BC8-46C9-A305-D970D282F5A4}">
      <dgm:prSet/>
      <dgm:spPr/>
      <dgm:t>
        <a:bodyPr/>
        <a:lstStyle/>
        <a:p>
          <a:endParaRPr lang="en-US"/>
        </a:p>
      </dgm:t>
    </dgm:pt>
    <dgm:pt modelId="{099A965C-4ACC-42AB-A18A-47B3CE19F464}">
      <dgm:prSet/>
      <dgm:spPr/>
      <dgm:t>
        <a:bodyPr/>
        <a:lstStyle/>
        <a:p>
          <a:r>
            <a:rPr lang="en-US" dirty="0" smtClean="0">
              <a:ea typeface="+mn-lt"/>
              <a:cs typeface="+mn-lt"/>
            </a:rPr>
            <a:t>Develop market intelligence reports and landscapes</a:t>
          </a:r>
          <a:endParaRPr lang="en-US" dirty="0">
            <a:ea typeface="+mn-lt"/>
            <a:cs typeface="+mn-lt"/>
          </a:endParaRPr>
        </a:p>
      </dgm:t>
    </dgm:pt>
    <dgm:pt modelId="{1692FBE8-F3BB-4566-81C1-EADB169921E3}" type="parTrans" cxnId="{FCAADC81-7B0B-4F7A-BD03-A00239595275}">
      <dgm:prSet/>
      <dgm:spPr/>
      <dgm:t>
        <a:bodyPr/>
        <a:lstStyle/>
        <a:p>
          <a:endParaRPr lang="en-US"/>
        </a:p>
      </dgm:t>
    </dgm:pt>
    <dgm:pt modelId="{CDF1FA21-72CF-437D-9E5C-8C38B738A8CB}" type="sibTrans" cxnId="{FCAADC81-7B0B-4F7A-BD03-A00239595275}">
      <dgm:prSet/>
      <dgm:spPr/>
      <dgm:t>
        <a:bodyPr/>
        <a:lstStyle/>
        <a:p>
          <a:endParaRPr lang="en-US"/>
        </a:p>
      </dgm:t>
    </dgm:pt>
    <dgm:pt modelId="{6E76AFCD-0151-4E6D-B8D2-B2DF89DE2156}">
      <dgm:prSet/>
      <dgm:spPr/>
      <dgm:t>
        <a:bodyPr/>
        <a:lstStyle/>
        <a:p>
          <a:r>
            <a:rPr lang="en-US" dirty="0" smtClean="0">
              <a:ea typeface="+mn-lt"/>
              <a:cs typeface="+mn-lt"/>
            </a:rPr>
            <a:t>Lead efforts in scaling, transition, and advancement for all of DRIVe</a:t>
          </a:r>
          <a:endParaRPr lang="en-US" dirty="0">
            <a:ea typeface="+mn-lt"/>
            <a:cs typeface="+mn-lt"/>
          </a:endParaRPr>
        </a:p>
      </dgm:t>
    </dgm:pt>
    <dgm:pt modelId="{D9015CC2-FDBE-46CA-A6A9-2D8F3DD8547C}" type="parTrans" cxnId="{A2206DEC-8DAA-4684-A90C-5332FC0A55CF}">
      <dgm:prSet/>
      <dgm:spPr/>
      <dgm:t>
        <a:bodyPr/>
        <a:lstStyle/>
        <a:p>
          <a:endParaRPr lang="en-US"/>
        </a:p>
      </dgm:t>
    </dgm:pt>
    <dgm:pt modelId="{02347251-5F05-407B-974B-37E10105316D}" type="sibTrans" cxnId="{A2206DEC-8DAA-4684-A90C-5332FC0A55CF}">
      <dgm:prSet/>
      <dgm:spPr/>
      <dgm:t>
        <a:bodyPr/>
        <a:lstStyle/>
        <a:p>
          <a:endParaRPr lang="en-US"/>
        </a:p>
      </dgm:t>
    </dgm:pt>
    <dgm:pt modelId="{A784FE9D-9687-4994-98D0-D9ED5A31C04C}" type="pres">
      <dgm:prSet presAssocID="{65F8926B-AA43-49A8-8F64-C1A931A8E3EA}" presName="Name0" presStyleCnt="0">
        <dgm:presLayoutVars>
          <dgm:chMax val="7"/>
          <dgm:chPref val="7"/>
          <dgm:dir/>
        </dgm:presLayoutVars>
      </dgm:prSet>
      <dgm:spPr/>
      <dgm:t>
        <a:bodyPr/>
        <a:lstStyle/>
        <a:p>
          <a:endParaRPr lang="en-US"/>
        </a:p>
      </dgm:t>
    </dgm:pt>
    <dgm:pt modelId="{8025CA0D-2C39-402D-AC8C-CC4AD1868286}" type="pres">
      <dgm:prSet presAssocID="{65F8926B-AA43-49A8-8F64-C1A931A8E3EA}" presName="Name1" presStyleCnt="0"/>
      <dgm:spPr/>
    </dgm:pt>
    <dgm:pt modelId="{48A2DC04-5087-4A7C-AF69-284CC79125BD}" type="pres">
      <dgm:prSet presAssocID="{65F8926B-AA43-49A8-8F64-C1A931A8E3EA}" presName="cycle" presStyleCnt="0"/>
      <dgm:spPr/>
    </dgm:pt>
    <dgm:pt modelId="{5D12A595-E9E9-4E3A-B9AA-82D162C419A3}" type="pres">
      <dgm:prSet presAssocID="{65F8926B-AA43-49A8-8F64-C1A931A8E3EA}" presName="srcNode" presStyleLbl="node1" presStyleIdx="0" presStyleCnt="5"/>
      <dgm:spPr/>
    </dgm:pt>
    <dgm:pt modelId="{CD76A5E0-54AC-4999-BB75-7FAABE5817F4}" type="pres">
      <dgm:prSet presAssocID="{65F8926B-AA43-49A8-8F64-C1A931A8E3EA}" presName="conn" presStyleLbl="parChTrans1D2" presStyleIdx="0" presStyleCnt="1"/>
      <dgm:spPr/>
      <dgm:t>
        <a:bodyPr/>
        <a:lstStyle/>
        <a:p>
          <a:endParaRPr lang="en-US"/>
        </a:p>
      </dgm:t>
    </dgm:pt>
    <dgm:pt modelId="{6F5DE18B-A1F7-4154-9A16-C4C5E97D4AA8}" type="pres">
      <dgm:prSet presAssocID="{65F8926B-AA43-49A8-8F64-C1A931A8E3EA}" presName="extraNode" presStyleLbl="node1" presStyleIdx="0" presStyleCnt="5"/>
      <dgm:spPr/>
    </dgm:pt>
    <dgm:pt modelId="{046731B6-D024-42A6-8FE0-7910B34FD8E9}" type="pres">
      <dgm:prSet presAssocID="{65F8926B-AA43-49A8-8F64-C1A931A8E3EA}" presName="dstNode" presStyleLbl="node1" presStyleIdx="0" presStyleCnt="5"/>
      <dgm:spPr/>
    </dgm:pt>
    <dgm:pt modelId="{95FF1CDD-3682-4DB0-8A90-2456A73D4346}" type="pres">
      <dgm:prSet presAssocID="{ED78BCA0-11B6-4A53-80DA-107FCD6A0071}" presName="text_1" presStyleLbl="node1" presStyleIdx="0" presStyleCnt="5">
        <dgm:presLayoutVars>
          <dgm:bulletEnabled val="1"/>
        </dgm:presLayoutVars>
      </dgm:prSet>
      <dgm:spPr/>
      <dgm:t>
        <a:bodyPr/>
        <a:lstStyle/>
        <a:p>
          <a:endParaRPr lang="en-US"/>
        </a:p>
      </dgm:t>
    </dgm:pt>
    <dgm:pt modelId="{40032A99-B273-4E61-8B81-EB070209DA33}" type="pres">
      <dgm:prSet presAssocID="{ED78BCA0-11B6-4A53-80DA-107FCD6A0071}" presName="accent_1" presStyleCnt="0"/>
      <dgm:spPr/>
    </dgm:pt>
    <dgm:pt modelId="{51DB44C6-9847-495F-AAA4-B9C8FA2C430A}" type="pres">
      <dgm:prSet presAssocID="{ED78BCA0-11B6-4A53-80DA-107FCD6A0071}" presName="accentRepeatNode" presStyleLbl="solidFgAcc1" presStyleIdx="0" presStyleCnt="5"/>
      <dgm:spPr/>
    </dgm:pt>
    <dgm:pt modelId="{9C8F0D9A-869C-4939-93BB-D56A2204ABBA}" type="pres">
      <dgm:prSet presAssocID="{3CED2D3F-1441-4F95-AE63-AA75AC732C2F}" presName="text_2" presStyleLbl="node1" presStyleIdx="1" presStyleCnt="5">
        <dgm:presLayoutVars>
          <dgm:bulletEnabled val="1"/>
        </dgm:presLayoutVars>
      </dgm:prSet>
      <dgm:spPr/>
      <dgm:t>
        <a:bodyPr/>
        <a:lstStyle/>
        <a:p>
          <a:endParaRPr lang="en-US"/>
        </a:p>
      </dgm:t>
    </dgm:pt>
    <dgm:pt modelId="{8DE664CB-F775-430B-BDFF-5C3E428F5782}" type="pres">
      <dgm:prSet presAssocID="{3CED2D3F-1441-4F95-AE63-AA75AC732C2F}" presName="accent_2" presStyleCnt="0"/>
      <dgm:spPr/>
    </dgm:pt>
    <dgm:pt modelId="{3E333A6D-1499-47BD-85C6-E6927CB2DBED}" type="pres">
      <dgm:prSet presAssocID="{3CED2D3F-1441-4F95-AE63-AA75AC732C2F}" presName="accentRepeatNode" presStyleLbl="solidFgAcc1" presStyleIdx="1" presStyleCnt="5"/>
      <dgm:spPr/>
    </dgm:pt>
    <dgm:pt modelId="{7198E47E-3457-42D5-BD9F-00BB62F350B9}" type="pres">
      <dgm:prSet presAssocID="{D1CA67C9-E5AF-4CDA-B14F-CC38225465AC}" presName="text_3" presStyleLbl="node1" presStyleIdx="2" presStyleCnt="5">
        <dgm:presLayoutVars>
          <dgm:bulletEnabled val="1"/>
        </dgm:presLayoutVars>
      </dgm:prSet>
      <dgm:spPr/>
      <dgm:t>
        <a:bodyPr/>
        <a:lstStyle/>
        <a:p>
          <a:endParaRPr lang="en-US"/>
        </a:p>
      </dgm:t>
    </dgm:pt>
    <dgm:pt modelId="{E01D9755-1A2C-4881-B3E4-290C9F6E6F92}" type="pres">
      <dgm:prSet presAssocID="{D1CA67C9-E5AF-4CDA-B14F-CC38225465AC}" presName="accent_3" presStyleCnt="0"/>
      <dgm:spPr/>
    </dgm:pt>
    <dgm:pt modelId="{E1DA66FE-01B7-4E97-B6D1-E994559E52FC}" type="pres">
      <dgm:prSet presAssocID="{D1CA67C9-E5AF-4CDA-B14F-CC38225465AC}" presName="accentRepeatNode" presStyleLbl="solidFgAcc1" presStyleIdx="2" presStyleCnt="5"/>
      <dgm:spPr/>
    </dgm:pt>
    <dgm:pt modelId="{1BDE5896-414B-4BF5-8AEA-FA543C7EB34D}" type="pres">
      <dgm:prSet presAssocID="{099A965C-4ACC-42AB-A18A-47B3CE19F464}" presName="text_4" presStyleLbl="node1" presStyleIdx="3" presStyleCnt="5">
        <dgm:presLayoutVars>
          <dgm:bulletEnabled val="1"/>
        </dgm:presLayoutVars>
      </dgm:prSet>
      <dgm:spPr/>
      <dgm:t>
        <a:bodyPr/>
        <a:lstStyle/>
        <a:p>
          <a:endParaRPr lang="en-US"/>
        </a:p>
      </dgm:t>
    </dgm:pt>
    <dgm:pt modelId="{47108F07-A14F-4162-9575-205511DB6A3C}" type="pres">
      <dgm:prSet presAssocID="{099A965C-4ACC-42AB-A18A-47B3CE19F464}" presName="accent_4" presStyleCnt="0"/>
      <dgm:spPr/>
    </dgm:pt>
    <dgm:pt modelId="{74D95D9B-CE06-47A1-B11E-16EC4343EB5B}" type="pres">
      <dgm:prSet presAssocID="{099A965C-4ACC-42AB-A18A-47B3CE19F464}" presName="accentRepeatNode" presStyleLbl="solidFgAcc1" presStyleIdx="3" presStyleCnt="5"/>
      <dgm:spPr/>
    </dgm:pt>
    <dgm:pt modelId="{7FEE2879-716D-4024-9961-397B5F20A155}" type="pres">
      <dgm:prSet presAssocID="{6E76AFCD-0151-4E6D-B8D2-B2DF89DE2156}" presName="text_5" presStyleLbl="node1" presStyleIdx="4" presStyleCnt="5">
        <dgm:presLayoutVars>
          <dgm:bulletEnabled val="1"/>
        </dgm:presLayoutVars>
      </dgm:prSet>
      <dgm:spPr/>
      <dgm:t>
        <a:bodyPr/>
        <a:lstStyle/>
        <a:p>
          <a:endParaRPr lang="en-US"/>
        </a:p>
      </dgm:t>
    </dgm:pt>
    <dgm:pt modelId="{798FB414-757C-4A7C-9F05-D0C42AFFA26F}" type="pres">
      <dgm:prSet presAssocID="{6E76AFCD-0151-4E6D-B8D2-B2DF89DE2156}" presName="accent_5" presStyleCnt="0"/>
      <dgm:spPr/>
    </dgm:pt>
    <dgm:pt modelId="{D01D6A98-DC22-44E7-A2C1-099723E50D1D}" type="pres">
      <dgm:prSet presAssocID="{6E76AFCD-0151-4E6D-B8D2-B2DF89DE2156}" presName="accentRepeatNode" presStyleLbl="solidFgAcc1" presStyleIdx="4" presStyleCnt="5"/>
      <dgm:spPr/>
    </dgm:pt>
  </dgm:ptLst>
  <dgm:cxnLst>
    <dgm:cxn modelId="{915674BE-A1A0-4A6D-B20A-D1327115E63C}" type="presOf" srcId="{ED78BCA0-11B6-4A53-80DA-107FCD6A0071}" destId="{95FF1CDD-3682-4DB0-8A90-2456A73D4346}" srcOrd="0" destOrd="0" presId="urn:microsoft.com/office/officeart/2008/layout/VerticalCurvedList"/>
    <dgm:cxn modelId="{A35315A1-D5BE-4E75-848D-C1089C895A7F}" type="presOf" srcId="{099A965C-4ACC-42AB-A18A-47B3CE19F464}" destId="{1BDE5896-414B-4BF5-8AEA-FA543C7EB34D}" srcOrd="0" destOrd="0" presId="urn:microsoft.com/office/officeart/2008/layout/VerticalCurvedList"/>
    <dgm:cxn modelId="{21548244-8160-446D-901E-AD80C26E41B4}" srcId="{65F8926B-AA43-49A8-8F64-C1A931A8E3EA}" destId="{3CED2D3F-1441-4F95-AE63-AA75AC732C2F}" srcOrd="1" destOrd="0" parTransId="{142C06A7-D90A-4703-9764-EFA9D390628A}" sibTransId="{AA835E08-E019-45B1-A5A1-91422E8A196F}"/>
    <dgm:cxn modelId="{A2206DEC-8DAA-4684-A90C-5332FC0A55CF}" srcId="{65F8926B-AA43-49A8-8F64-C1A931A8E3EA}" destId="{6E76AFCD-0151-4E6D-B8D2-B2DF89DE2156}" srcOrd="4" destOrd="0" parTransId="{D9015CC2-FDBE-46CA-A6A9-2D8F3DD8547C}" sibTransId="{02347251-5F05-407B-974B-37E10105316D}"/>
    <dgm:cxn modelId="{CCDBA748-B6D2-4ADE-9F2F-851FE3B7C2E3}" type="presOf" srcId="{5CC22AEF-D125-489A-AE21-AAEA3023DA2C}" destId="{CD76A5E0-54AC-4999-BB75-7FAABE5817F4}" srcOrd="0" destOrd="0" presId="urn:microsoft.com/office/officeart/2008/layout/VerticalCurvedList"/>
    <dgm:cxn modelId="{4CCB99A8-AF2C-432C-856E-827B94D071F6}" type="presOf" srcId="{D1CA67C9-E5AF-4CDA-B14F-CC38225465AC}" destId="{7198E47E-3457-42D5-BD9F-00BB62F350B9}" srcOrd="0" destOrd="0" presId="urn:microsoft.com/office/officeart/2008/layout/VerticalCurvedList"/>
    <dgm:cxn modelId="{1162F357-367E-46C7-84BF-8850C4465DB2}" srcId="{65F8926B-AA43-49A8-8F64-C1A931A8E3EA}" destId="{ED78BCA0-11B6-4A53-80DA-107FCD6A0071}" srcOrd="0" destOrd="0" parTransId="{C03AF940-25F2-4C4B-B751-39D3B73DEC2C}" sibTransId="{5CC22AEF-D125-489A-AE21-AAEA3023DA2C}"/>
    <dgm:cxn modelId="{FCAADC81-7B0B-4F7A-BD03-A00239595275}" srcId="{65F8926B-AA43-49A8-8F64-C1A931A8E3EA}" destId="{099A965C-4ACC-42AB-A18A-47B3CE19F464}" srcOrd="3" destOrd="0" parTransId="{1692FBE8-F3BB-4566-81C1-EADB169921E3}" sibTransId="{CDF1FA21-72CF-437D-9E5C-8C38B738A8CB}"/>
    <dgm:cxn modelId="{5DBB5FDB-2BC8-46C9-A305-D970D282F5A4}" srcId="{65F8926B-AA43-49A8-8F64-C1A931A8E3EA}" destId="{D1CA67C9-E5AF-4CDA-B14F-CC38225465AC}" srcOrd="2" destOrd="0" parTransId="{7D5D4FA9-1589-4F5C-A464-6269CF1DD901}" sibTransId="{175D9E69-2785-4361-A07C-A39DC9935527}"/>
    <dgm:cxn modelId="{8716715B-2A23-487A-B8EA-5D517D8945E3}" type="presOf" srcId="{6E76AFCD-0151-4E6D-B8D2-B2DF89DE2156}" destId="{7FEE2879-716D-4024-9961-397B5F20A155}" srcOrd="0" destOrd="0" presId="urn:microsoft.com/office/officeart/2008/layout/VerticalCurvedList"/>
    <dgm:cxn modelId="{49DE0026-773E-419A-BF16-44DC2882298A}" type="presOf" srcId="{3CED2D3F-1441-4F95-AE63-AA75AC732C2F}" destId="{9C8F0D9A-869C-4939-93BB-D56A2204ABBA}" srcOrd="0" destOrd="0" presId="urn:microsoft.com/office/officeart/2008/layout/VerticalCurvedList"/>
    <dgm:cxn modelId="{5F8E49FA-29CD-4C8D-BDFB-D3E683351062}" type="presOf" srcId="{65F8926B-AA43-49A8-8F64-C1A931A8E3EA}" destId="{A784FE9D-9687-4994-98D0-D9ED5A31C04C}" srcOrd="0" destOrd="0" presId="urn:microsoft.com/office/officeart/2008/layout/VerticalCurvedList"/>
    <dgm:cxn modelId="{BCBD6974-DC13-4546-A765-FEB13F03001D}" type="presParOf" srcId="{A784FE9D-9687-4994-98D0-D9ED5A31C04C}" destId="{8025CA0D-2C39-402D-AC8C-CC4AD1868286}" srcOrd="0" destOrd="0" presId="urn:microsoft.com/office/officeart/2008/layout/VerticalCurvedList"/>
    <dgm:cxn modelId="{350BA4DB-740E-4F36-AAC0-5B54A6D37D12}" type="presParOf" srcId="{8025CA0D-2C39-402D-AC8C-CC4AD1868286}" destId="{48A2DC04-5087-4A7C-AF69-284CC79125BD}" srcOrd="0" destOrd="0" presId="urn:microsoft.com/office/officeart/2008/layout/VerticalCurvedList"/>
    <dgm:cxn modelId="{2800829E-C86C-46EE-A1BB-E0EBA946188A}" type="presParOf" srcId="{48A2DC04-5087-4A7C-AF69-284CC79125BD}" destId="{5D12A595-E9E9-4E3A-B9AA-82D162C419A3}" srcOrd="0" destOrd="0" presId="urn:microsoft.com/office/officeart/2008/layout/VerticalCurvedList"/>
    <dgm:cxn modelId="{5DA3FCEB-3AE5-40BC-8823-67EF20D2BA0E}" type="presParOf" srcId="{48A2DC04-5087-4A7C-AF69-284CC79125BD}" destId="{CD76A5E0-54AC-4999-BB75-7FAABE5817F4}" srcOrd="1" destOrd="0" presId="urn:microsoft.com/office/officeart/2008/layout/VerticalCurvedList"/>
    <dgm:cxn modelId="{2D5581B7-1A37-4EF2-A1D3-74043333029D}" type="presParOf" srcId="{48A2DC04-5087-4A7C-AF69-284CC79125BD}" destId="{6F5DE18B-A1F7-4154-9A16-C4C5E97D4AA8}" srcOrd="2" destOrd="0" presId="urn:microsoft.com/office/officeart/2008/layout/VerticalCurvedList"/>
    <dgm:cxn modelId="{103B3990-26F7-46E3-8FD8-5225E173FF6E}" type="presParOf" srcId="{48A2DC04-5087-4A7C-AF69-284CC79125BD}" destId="{046731B6-D024-42A6-8FE0-7910B34FD8E9}" srcOrd="3" destOrd="0" presId="urn:microsoft.com/office/officeart/2008/layout/VerticalCurvedList"/>
    <dgm:cxn modelId="{96B9D0B2-2A3D-4166-96E7-33E1B30AB565}" type="presParOf" srcId="{8025CA0D-2C39-402D-AC8C-CC4AD1868286}" destId="{95FF1CDD-3682-4DB0-8A90-2456A73D4346}" srcOrd="1" destOrd="0" presId="urn:microsoft.com/office/officeart/2008/layout/VerticalCurvedList"/>
    <dgm:cxn modelId="{3BD6A977-0C19-4FE4-B3E5-BFFF33BCD1A8}" type="presParOf" srcId="{8025CA0D-2C39-402D-AC8C-CC4AD1868286}" destId="{40032A99-B273-4E61-8B81-EB070209DA33}" srcOrd="2" destOrd="0" presId="urn:microsoft.com/office/officeart/2008/layout/VerticalCurvedList"/>
    <dgm:cxn modelId="{2E811E9F-2B2A-4AB5-A7FF-A79D955D6C19}" type="presParOf" srcId="{40032A99-B273-4E61-8B81-EB070209DA33}" destId="{51DB44C6-9847-495F-AAA4-B9C8FA2C430A}" srcOrd="0" destOrd="0" presId="urn:microsoft.com/office/officeart/2008/layout/VerticalCurvedList"/>
    <dgm:cxn modelId="{D2135444-73DF-41B3-B1B9-5E50D826CEC1}" type="presParOf" srcId="{8025CA0D-2C39-402D-AC8C-CC4AD1868286}" destId="{9C8F0D9A-869C-4939-93BB-D56A2204ABBA}" srcOrd="3" destOrd="0" presId="urn:microsoft.com/office/officeart/2008/layout/VerticalCurvedList"/>
    <dgm:cxn modelId="{5852C27A-E390-473C-B0EF-4004EEF8CADA}" type="presParOf" srcId="{8025CA0D-2C39-402D-AC8C-CC4AD1868286}" destId="{8DE664CB-F775-430B-BDFF-5C3E428F5782}" srcOrd="4" destOrd="0" presId="urn:microsoft.com/office/officeart/2008/layout/VerticalCurvedList"/>
    <dgm:cxn modelId="{5280947A-75A0-435F-9460-175F1C8212DF}" type="presParOf" srcId="{8DE664CB-F775-430B-BDFF-5C3E428F5782}" destId="{3E333A6D-1499-47BD-85C6-E6927CB2DBED}" srcOrd="0" destOrd="0" presId="urn:microsoft.com/office/officeart/2008/layout/VerticalCurvedList"/>
    <dgm:cxn modelId="{AFF32A5F-62A4-40C4-B223-7189B61FF9CC}" type="presParOf" srcId="{8025CA0D-2C39-402D-AC8C-CC4AD1868286}" destId="{7198E47E-3457-42D5-BD9F-00BB62F350B9}" srcOrd="5" destOrd="0" presId="urn:microsoft.com/office/officeart/2008/layout/VerticalCurvedList"/>
    <dgm:cxn modelId="{51715728-182E-4D30-A5F3-37D568435559}" type="presParOf" srcId="{8025CA0D-2C39-402D-AC8C-CC4AD1868286}" destId="{E01D9755-1A2C-4881-B3E4-290C9F6E6F92}" srcOrd="6" destOrd="0" presId="urn:microsoft.com/office/officeart/2008/layout/VerticalCurvedList"/>
    <dgm:cxn modelId="{DCF9C8D2-BDF1-4F03-A7AE-315622CD84C1}" type="presParOf" srcId="{E01D9755-1A2C-4881-B3E4-290C9F6E6F92}" destId="{E1DA66FE-01B7-4E97-B6D1-E994559E52FC}" srcOrd="0" destOrd="0" presId="urn:microsoft.com/office/officeart/2008/layout/VerticalCurvedList"/>
    <dgm:cxn modelId="{CC090464-D9A1-4E68-B6DB-F2FD3224442F}" type="presParOf" srcId="{8025CA0D-2C39-402D-AC8C-CC4AD1868286}" destId="{1BDE5896-414B-4BF5-8AEA-FA543C7EB34D}" srcOrd="7" destOrd="0" presId="urn:microsoft.com/office/officeart/2008/layout/VerticalCurvedList"/>
    <dgm:cxn modelId="{592D09EB-4FDF-462E-B5A2-0F8054B29F2D}" type="presParOf" srcId="{8025CA0D-2C39-402D-AC8C-CC4AD1868286}" destId="{47108F07-A14F-4162-9575-205511DB6A3C}" srcOrd="8" destOrd="0" presId="urn:microsoft.com/office/officeart/2008/layout/VerticalCurvedList"/>
    <dgm:cxn modelId="{72AAE65C-C7DE-4469-A4CD-A72EF7D8BA28}" type="presParOf" srcId="{47108F07-A14F-4162-9575-205511DB6A3C}" destId="{74D95D9B-CE06-47A1-B11E-16EC4343EB5B}" srcOrd="0" destOrd="0" presId="urn:microsoft.com/office/officeart/2008/layout/VerticalCurvedList"/>
    <dgm:cxn modelId="{07A16624-21FA-47CC-8EA9-1A2E74339AFE}" type="presParOf" srcId="{8025CA0D-2C39-402D-AC8C-CC4AD1868286}" destId="{7FEE2879-716D-4024-9961-397B5F20A155}" srcOrd="9" destOrd="0" presId="urn:microsoft.com/office/officeart/2008/layout/VerticalCurvedList"/>
    <dgm:cxn modelId="{EF463C1E-3EF1-4BA0-B3BD-1DB9607A6EB2}" type="presParOf" srcId="{8025CA0D-2C39-402D-AC8C-CC4AD1868286}" destId="{798FB414-757C-4A7C-9F05-D0C42AFFA26F}" srcOrd="10" destOrd="0" presId="urn:microsoft.com/office/officeart/2008/layout/VerticalCurvedList"/>
    <dgm:cxn modelId="{F5D85ACA-3F2B-45B3-8204-4E54E7D777EE}" type="presParOf" srcId="{798FB414-757C-4A7C-9F05-D0C42AFFA26F}" destId="{D01D6A98-DC22-44E7-A2C1-099723E50D1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6A5E0-54AC-4999-BB75-7FAABE5817F4}">
      <dsp:nvSpPr>
        <dsp:cNvPr id="0" name=""/>
        <dsp:cNvSpPr/>
      </dsp:nvSpPr>
      <dsp:spPr>
        <a:xfrm>
          <a:off x="-4816569" y="-738193"/>
          <a:ext cx="5736813" cy="5736813"/>
        </a:xfrm>
        <a:prstGeom prst="blockArc">
          <a:avLst>
            <a:gd name="adj1" fmla="val 18900000"/>
            <a:gd name="adj2" fmla="val 2700000"/>
            <a:gd name="adj3" fmla="val 377"/>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FF1CDD-3682-4DB0-8A90-2456A73D4346}">
      <dsp:nvSpPr>
        <dsp:cNvPr id="0" name=""/>
        <dsp:cNvSpPr/>
      </dsp:nvSpPr>
      <dsp:spPr>
        <a:xfrm>
          <a:off x="402689" y="266191"/>
          <a:ext cx="7294488" cy="53272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2850" tIns="40640" rIns="40640" bIns="40640" numCol="1" spcCol="1270" anchor="ctr" anchorCtr="0">
          <a:noAutofit/>
        </a:bodyPr>
        <a:lstStyle/>
        <a:p>
          <a:pPr lvl="0" algn="l" defTabSz="711200">
            <a:lnSpc>
              <a:spcPct val="90000"/>
            </a:lnSpc>
            <a:spcBef>
              <a:spcPct val="0"/>
            </a:spcBef>
            <a:spcAft>
              <a:spcPct val="35000"/>
            </a:spcAft>
          </a:pPr>
          <a:r>
            <a:rPr lang="en-US" sz="1600" kern="1200" dirty="0" smtClean="0"/>
            <a:t>Equity investments pre/post EZ-BAA through BARDA Ventures</a:t>
          </a:r>
          <a:endParaRPr lang="en-US" sz="1600" kern="1200" dirty="0"/>
        </a:p>
      </dsp:txBody>
      <dsp:txXfrm>
        <a:off x="402689" y="266191"/>
        <a:ext cx="7294488" cy="532723"/>
      </dsp:txXfrm>
    </dsp:sp>
    <dsp:sp modelId="{51DB44C6-9847-495F-AAA4-B9C8FA2C430A}">
      <dsp:nvSpPr>
        <dsp:cNvPr id="0" name=""/>
        <dsp:cNvSpPr/>
      </dsp:nvSpPr>
      <dsp:spPr>
        <a:xfrm>
          <a:off x="69736" y="199601"/>
          <a:ext cx="665904" cy="665904"/>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8F0D9A-869C-4939-93BB-D56A2204ABBA}">
      <dsp:nvSpPr>
        <dsp:cNvPr id="0" name=""/>
        <dsp:cNvSpPr/>
      </dsp:nvSpPr>
      <dsp:spPr>
        <a:xfrm>
          <a:off x="784423" y="1065021"/>
          <a:ext cx="6912754" cy="53272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2850" tIns="40640" rIns="40640" bIns="40640" numCol="1" spcCol="1270" anchor="ctr" anchorCtr="0">
          <a:noAutofit/>
        </a:bodyPr>
        <a:lstStyle/>
        <a:p>
          <a:pPr lvl="0" algn="l" defTabSz="711200">
            <a:lnSpc>
              <a:spcPct val="90000"/>
            </a:lnSpc>
            <a:spcBef>
              <a:spcPct val="0"/>
            </a:spcBef>
            <a:spcAft>
              <a:spcPct val="35000"/>
            </a:spcAft>
          </a:pPr>
          <a:r>
            <a:rPr lang="en-US" sz="1600" kern="1200" dirty="0" smtClean="0">
              <a:ea typeface="+mn-lt"/>
              <a:cs typeface="Arial"/>
            </a:rPr>
            <a:t>Incubate and launch new programs through DRIVe Start</a:t>
          </a:r>
          <a:endParaRPr lang="en-US" sz="1600" kern="1200" dirty="0">
            <a:ea typeface="+mn-lt"/>
            <a:cs typeface="Arial"/>
          </a:endParaRPr>
        </a:p>
      </dsp:txBody>
      <dsp:txXfrm>
        <a:off x="784423" y="1065021"/>
        <a:ext cx="6912754" cy="532723"/>
      </dsp:txXfrm>
    </dsp:sp>
    <dsp:sp modelId="{3E333A6D-1499-47BD-85C6-E6927CB2DBED}">
      <dsp:nvSpPr>
        <dsp:cNvPr id="0" name=""/>
        <dsp:cNvSpPr/>
      </dsp:nvSpPr>
      <dsp:spPr>
        <a:xfrm>
          <a:off x="451471" y="998431"/>
          <a:ext cx="665904" cy="665904"/>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98E47E-3457-42D5-BD9F-00BB62F350B9}">
      <dsp:nvSpPr>
        <dsp:cNvPr id="0" name=""/>
        <dsp:cNvSpPr/>
      </dsp:nvSpPr>
      <dsp:spPr>
        <a:xfrm>
          <a:off x="901585" y="1863851"/>
          <a:ext cx="6795592" cy="53272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2850" tIns="40640" rIns="40640" bIns="40640" numCol="1" spcCol="1270" anchor="ctr" anchorCtr="0">
          <a:noAutofit/>
        </a:bodyPr>
        <a:lstStyle/>
        <a:p>
          <a:pPr lvl="0" algn="l" defTabSz="711200">
            <a:lnSpc>
              <a:spcPct val="90000"/>
            </a:lnSpc>
            <a:spcBef>
              <a:spcPct val="0"/>
            </a:spcBef>
            <a:spcAft>
              <a:spcPct val="35000"/>
            </a:spcAft>
          </a:pPr>
          <a:r>
            <a:rPr lang="en-US" sz="1600" kern="1200" dirty="0" smtClean="0">
              <a:ea typeface="+mn-lt"/>
              <a:cs typeface="+mn-lt"/>
            </a:rPr>
            <a:t>Amplify and catalyze investments through the Accelerator Network</a:t>
          </a:r>
          <a:endParaRPr lang="en-US" sz="1600" kern="1200" dirty="0">
            <a:ea typeface="+mn-lt"/>
            <a:cs typeface="+mn-lt"/>
          </a:endParaRPr>
        </a:p>
      </dsp:txBody>
      <dsp:txXfrm>
        <a:off x="901585" y="1863851"/>
        <a:ext cx="6795592" cy="532723"/>
      </dsp:txXfrm>
    </dsp:sp>
    <dsp:sp modelId="{E1DA66FE-01B7-4E97-B6D1-E994559E52FC}">
      <dsp:nvSpPr>
        <dsp:cNvPr id="0" name=""/>
        <dsp:cNvSpPr/>
      </dsp:nvSpPr>
      <dsp:spPr>
        <a:xfrm>
          <a:off x="568632" y="1797261"/>
          <a:ext cx="665904" cy="665904"/>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DE5896-414B-4BF5-8AEA-FA543C7EB34D}">
      <dsp:nvSpPr>
        <dsp:cNvPr id="0" name=""/>
        <dsp:cNvSpPr/>
      </dsp:nvSpPr>
      <dsp:spPr>
        <a:xfrm>
          <a:off x="784423" y="2662681"/>
          <a:ext cx="6912754" cy="53272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2850" tIns="40640" rIns="40640" bIns="40640" numCol="1" spcCol="1270" anchor="ctr" anchorCtr="0">
          <a:noAutofit/>
        </a:bodyPr>
        <a:lstStyle/>
        <a:p>
          <a:pPr lvl="0" algn="l" defTabSz="711200">
            <a:lnSpc>
              <a:spcPct val="90000"/>
            </a:lnSpc>
            <a:spcBef>
              <a:spcPct val="0"/>
            </a:spcBef>
            <a:spcAft>
              <a:spcPct val="35000"/>
            </a:spcAft>
          </a:pPr>
          <a:r>
            <a:rPr lang="en-US" sz="1600" kern="1200" dirty="0" smtClean="0">
              <a:ea typeface="+mn-lt"/>
              <a:cs typeface="+mn-lt"/>
            </a:rPr>
            <a:t>Develop market intelligence reports and landscapes</a:t>
          </a:r>
          <a:endParaRPr lang="en-US" sz="1600" kern="1200" dirty="0">
            <a:ea typeface="+mn-lt"/>
            <a:cs typeface="+mn-lt"/>
          </a:endParaRPr>
        </a:p>
      </dsp:txBody>
      <dsp:txXfrm>
        <a:off x="784423" y="2662681"/>
        <a:ext cx="6912754" cy="532723"/>
      </dsp:txXfrm>
    </dsp:sp>
    <dsp:sp modelId="{74D95D9B-CE06-47A1-B11E-16EC4343EB5B}">
      <dsp:nvSpPr>
        <dsp:cNvPr id="0" name=""/>
        <dsp:cNvSpPr/>
      </dsp:nvSpPr>
      <dsp:spPr>
        <a:xfrm>
          <a:off x="451471" y="2596091"/>
          <a:ext cx="665904" cy="665904"/>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EE2879-716D-4024-9961-397B5F20A155}">
      <dsp:nvSpPr>
        <dsp:cNvPr id="0" name=""/>
        <dsp:cNvSpPr/>
      </dsp:nvSpPr>
      <dsp:spPr>
        <a:xfrm>
          <a:off x="402689" y="3461511"/>
          <a:ext cx="7294488" cy="53272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2850" tIns="40640" rIns="40640" bIns="40640" numCol="1" spcCol="1270" anchor="ctr" anchorCtr="0">
          <a:noAutofit/>
        </a:bodyPr>
        <a:lstStyle/>
        <a:p>
          <a:pPr lvl="0" algn="l" defTabSz="711200">
            <a:lnSpc>
              <a:spcPct val="90000"/>
            </a:lnSpc>
            <a:spcBef>
              <a:spcPct val="0"/>
            </a:spcBef>
            <a:spcAft>
              <a:spcPct val="35000"/>
            </a:spcAft>
          </a:pPr>
          <a:r>
            <a:rPr lang="en-US" sz="1600" kern="1200" dirty="0" smtClean="0">
              <a:ea typeface="+mn-lt"/>
              <a:cs typeface="+mn-lt"/>
            </a:rPr>
            <a:t>Lead efforts in scaling, transition, and advancement for all of DRIVe</a:t>
          </a:r>
          <a:endParaRPr lang="en-US" sz="1600" kern="1200" dirty="0">
            <a:ea typeface="+mn-lt"/>
            <a:cs typeface="+mn-lt"/>
          </a:endParaRPr>
        </a:p>
      </dsp:txBody>
      <dsp:txXfrm>
        <a:off x="402689" y="3461511"/>
        <a:ext cx="7294488" cy="532723"/>
      </dsp:txXfrm>
    </dsp:sp>
    <dsp:sp modelId="{D01D6A98-DC22-44E7-A2C1-099723E50D1D}">
      <dsp:nvSpPr>
        <dsp:cNvPr id="0" name=""/>
        <dsp:cNvSpPr/>
      </dsp:nvSpPr>
      <dsp:spPr>
        <a:xfrm>
          <a:off x="69736" y="3394921"/>
          <a:ext cx="665904" cy="665904"/>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C65C1-5E24-42A9-8E1D-15D0441CEF9F}" type="datetimeFigureOut">
              <a:rPr lang="en-US" smtClean="0"/>
              <a:t>9/8/2020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12111A-0403-45F5-A1EB-E2E230DA0826}" type="slidenum">
              <a:rPr lang="en-US" smtClean="0"/>
              <a:t>‹#›</a:t>
            </a:fld>
            <a:endParaRPr lang="en-US"/>
          </a:p>
        </p:txBody>
      </p:sp>
    </p:spTree>
    <p:extLst>
      <p:ext uri="{BB962C8B-B14F-4D97-AF65-F5344CB8AC3E}">
        <p14:creationId xmlns:p14="http://schemas.microsoft.com/office/powerpoint/2010/main" val="620227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6880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384AB-E559-4CED-ACC7-B59CDE81BC96}" type="slidenum">
              <a:rPr lang="en-US" smtClean="0"/>
              <a:t>3</a:t>
            </a:fld>
            <a:endParaRPr lang="en-US"/>
          </a:p>
        </p:txBody>
      </p:sp>
    </p:spTree>
    <p:extLst>
      <p:ext uri="{BB962C8B-B14F-4D97-AF65-F5344CB8AC3E}">
        <p14:creationId xmlns:p14="http://schemas.microsoft.com/office/powerpoint/2010/main" val="1660921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mn-lt"/>
              </a:rPr>
              <a:t>Technologies:</a:t>
            </a:r>
          </a:p>
          <a:p>
            <a:r>
              <a:rPr lang="en-US" sz="1000" dirty="0" smtClean="0">
                <a:latin typeface="+mn-lt"/>
              </a:rPr>
              <a:t>1.) Non-invasive</a:t>
            </a:r>
            <a:r>
              <a:rPr lang="en-US" sz="1000" baseline="0" dirty="0" smtClean="0">
                <a:latin typeface="+mn-lt"/>
              </a:rPr>
              <a:t> health monitoring: smart devices (Spire washable tag, </a:t>
            </a:r>
            <a:r>
              <a:rPr lang="en-US" sz="1000" baseline="0" dirty="0" err="1" smtClean="0">
                <a:latin typeface="+mn-lt"/>
              </a:rPr>
              <a:t>Biobeat</a:t>
            </a:r>
            <a:r>
              <a:rPr lang="en-US" sz="1000" baseline="0" dirty="0" smtClean="0">
                <a:latin typeface="+mn-lt"/>
              </a:rPr>
              <a:t> watch, </a:t>
            </a:r>
            <a:r>
              <a:rPr lang="en-US" sz="1000" baseline="0" dirty="0" err="1" smtClean="0">
                <a:latin typeface="+mn-lt"/>
              </a:rPr>
              <a:t>Empatica</a:t>
            </a:r>
            <a:r>
              <a:rPr lang="en-US" sz="1000" baseline="0" dirty="0" smtClean="0">
                <a:latin typeface="+mn-lt"/>
              </a:rPr>
              <a:t> wristband)</a:t>
            </a:r>
          </a:p>
          <a:p>
            <a:r>
              <a:rPr lang="en-US" sz="1000" baseline="0" dirty="0" smtClean="0">
                <a:latin typeface="+mn-lt"/>
              </a:rPr>
              <a:t>2.) Non-invasive health monitoring: Smart app (</a:t>
            </a:r>
            <a:r>
              <a:rPr lang="en-US" sz="1000" baseline="0" dirty="0" err="1" smtClean="0">
                <a:latin typeface="+mn-lt"/>
              </a:rPr>
              <a:t>Evidation</a:t>
            </a:r>
            <a:r>
              <a:rPr lang="en-US" sz="1000" baseline="0" dirty="0" smtClean="0">
                <a:latin typeface="+mn-lt"/>
              </a:rPr>
              <a:t>)</a:t>
            </a:r>
          </a:p>
          <a:p>
            <a:r>
              <a:rPr lang="en-US" sz="1000" baseline="0" dirty="0" smtClean="0">
                <a:latin typeface="+mn-lt"/>
              </a:rPr>
              <a:t>3.) On-body continuous monitoring devices (Sonica sticker, </a:t>
            </a:r>
            <a:r>
              <a:rPr lang="en-US" sz="1000" baseline="0" dirty="0" err="1" smtClean="0">
                <a:latin typeface="+mn-lt"/>
              </a:rPr>
              <a:t>EnLiSense</a:t>
            </a:r>
            <a:r>
              <a:rPr lang="en-US" sz="1000" baseline="0" dirty="0" smtClean="0">
                <a:latin typeface="+mn-lt"/>
              </a:rPr>
              <a:t> band, Stanford Medicine microneedle patch, UC San Diego wearable focused ultrasound system</a:t>
            </a:r>
          </a:p>
          <a:p>
            <a:r>
              <a:rPr lang="en-US" sz="1000" baseline="0" dirty="0" smtClean="0">
                <a:latin typeface="+mn-lt"/>
              </a:rPr>
              <a:t>4.) In-home monitoring (Sound Life Sciences)</a:t>
            </a:r>
          </a:p>
          <a:p>
            <a:r>
              <a:rPr lang="en-US" sz="1000" baseline="0" dirty="0" smtClean="0">
                <a:latin typeface="+mn-lt"/>
              </a:rPr>
              <a:t>5.) Telehealth (98point6)</a:t>
            </a:r>
          </a:p>
          <a:p>
            <a:r>
              <a:rPr lang="en-US" sz="1000" baseline="0" dirty="0" smtClean="0">
                <a:latin typeface="+mn-lt"/>
              </a:rPr>
              <a:t>6.) Point-of-care / on-demand analysis (</a:t>
            </a:r>
            <a:r>
              <a:rPr lang="en-US" sz="1000" baseline="0" dirty="0" err="1" smtClean="0">
                <a:latin typeface="+mn-lt"/>
              </a:rPr>
              <a:t>Rizlab</a:t>
            </a:r>
            <a:r>
              <a:rPr lang="en-US" sz="1000" baseline="0" dirty="0" smtClean="0">
                <a:latin typeface="+mn-lt"/>
              </a:rPr>
              <a:t> Health </a:t>
            </a:r>
            <a:r>
              <a:rPr lang="en-US" sz="1000" baseline="0" dirty="0" err="1" smtClean="0">
                <a:latin typeface="+mn-lt"/>
              </a:rPr>
              <a:t>cytotracker</a:t>
            </a:r>
            <a:r>
              <a:rPr lang="en-US" sz="1000" baseline="0" dirty="0" smtClean="0">
                <a:latin typeface="+mn-lt"/>
              </a:rPr>
              <a:t>, Stanford Medicine Lab-on-a-Dust, GE Healthcare ultrasound detector)</a:t>
            </a:r>
            <a:endParaRPr lang="en-US" sz="1000" dirty="0">
              <a:latin typeface="+mn-lt"/>
            </a:endParaRPr>
          </a:p>
        </p:txBody>
      </p:sp>
      <p:sp>
        <p:nvSpPr>
          <p:cNvPr id="4" name="Slide Number Placeholder 3"/>
          <p:cNvSpPr>
            <a:spLocks noGrp="1"/>
          </p:cNvSpPr>
          <p:nvPr>
            <p:ph type="sldNum" sz="quarter" idx="10"/>
          </p:nvPr>
        </p:nvSpPr>
        <p:spPr/>
        <p:txBody>
          <a:bodyPr/>
          <a:lstStyle/>
          <a:p>
            <a:fld id="{47C72B32-1A00-43DB-BBB8-B81738A4878E}" type="slidenum">
              <a:rPr lang="en-US" smtClean="0"/>
              <a:t>8</a:t>
            </a:fld>
            <a:endParaRPr lang="en-US"/>
          </a:p>
        </p:txBody>
      </p:sp>
    </p:spTree>
    <p:extLst>
      <p:ext uri="{BB962C8B-B14F-4D97-AF65-F5344CB8AC3E}">
        <p14:creationId xmlns:p14="http://schemas.microsoft.com/office/powerpoint/2010/main" val="913218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would differentiate Slide 9 (Purely Biophysical continuous monitoring) from Slide 11 (Bio chemical continuous monitoring) and group Sonica and UCSD with Spire, </a:t>
            </a:r>
            <a:r>
              <a:rPr lang="en-US" sz="1200" kern="1200" dirty="0" err="1" smtClean="0">
                <a:solidFill>
                  <a:schemeClr val="tx1"/>
                </a:solidFill>
                <a:effectLst/>
                <a:latin typeface="+mn-lt"/>
                <a:ea typeface="+mn-ea"/>
                <a:cs typeface="+mn-cs"/>
              </a:rPr>
              <a:t>BioBeat</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Empatica</a:t>
            </a:r>
            <a:endParaRPr lang="en-US" sz="1200" kern="1200" dirty="0" smtClean="0">
              <a:solidFill>
                <a:schemeClr val="tx1"/>
              </a:solidFill>
              <a:effectLst/>
              <a:latin typeface="+mn-lt"/>
              <a:ea typeface="+mn-ea"/>
              <a:cs typeface="+mn-cs"/>
            </a:endParaRPr>
          </a:p>
          <a:p>
            <a:pPr defTabSz="685800"/>
            <a:endParaRPr lang="en-US" dirty="0" smtClean="0"/>
          </a:p>
          <a:p>
            <a:pPr defTabSz="685800"/>
            <a:endParaRPr lang="en-US" dirty="0" smtClean="0"/>
          </a:p>
          <a:p>
            <a:pPr defTabSz="685800"/>
            <a:r>
              <a:rPr lang="en-US" dirty="0" smtClean="0"/>
              <a:t>Sonica: </a:t>
            </a:r>
            <a:r>
              <a:rPr lang="en-US" sz="1200" dirty="0" smtClean="0">
                <a:solidFill>
                  <a:srgbClr val="000000"/>
                </a:solidFill>
                <a:latin typeface="Arial"/>
              </a:rPr>
              <a:t>Advanced, </a:t>
            </a:r>
            <a:r>
              <a:rPr lang="en-US" sz="1200" dirty="0" err="1" smtClean="0">
                <a:solidFill>
                  <a:srgbClr val="000000"/>
                </a:solidFill>
                <a:latin typeface="Arial"/>
              </a:rPr>
              <a:t>acoustomechanic</a:t>
            </a:r>
            <a:r>
              <a:rPr lang="en-US" sz="1200" dirty="0" smtClean="0">
                <a:solidFill>
                  <a:srgbClr val="000000"/>
                </a:solidFill>
                <a:latin typeface="Arial"/>
              </a:rPr>
              <a:t> (ADAM) system provides comprehensive assessment of cardiopulmonary health employing low power, in-sensor analytics &amp; cloud integration. </a:t>
            </a:r>
          </a:p>
          <a:p>
            <a:pPr defTabSz="685800"/>
            <a:endParaRPr lang="en-US" sz="1200" dirty="0" smtClean="0">
              <a:solidFill>
                <a:srgbClr val="000000"/>
              </a:solidFill>
              <a:latin typeface="Arial"/>
              <a:ea typeface="Times New Roman" panose="02020603050405020304" pitchFamily="18" charset="0"/>
              <a:cs typeface="Times New Roman" panose="02020603050405020304" pitchFamily="18" charset="0"/>
            </a:endParaRPr>
          </a:p>
          <a:p>
            <a:pPr defTabSz="685800"/>
            <a:r>
              <a:rPr lang="en-US" sz="1200" dirty="0" smtClean="0">
                <a:solidFill>
                  <a:srgbClr val="000000"/>
                </a:solidFill>
                <a:latin typeface="Arial"/>
                <a:ea typeface="Times New Roman" panose="02020603050405020304" pitchFamily="18" charset="0"/>
                <a:cs typeface="Times New Roman" panose="02020603050405020304" pitchFamily="18" charset="0"/>
              </a:rPr>
              <a:t>ADAM’s full suite of digital biomarkers: </a:t>
            </a:r>
          </a:p>
          <a:p>
            <a:pPr defTabSz="685800"/>
            <a:r>
              <a:rPr lang="en-US" sz="1200" b="1" dirty="0" smtClean="0">
                <a:solidFill>
                  <a:srgbClr val="000000"/>
                </a:solidFill>
                <a:latin typeface="Arial"/>
                <a:ea typeface="Times New Roman" panose="02020603050405020304" pitchFamily="18" charset="0"/>
                <a:cs typeface="Times New Roman" panose="02020603050405020304" pitchFamily="18" charset="0"/>
              </a:rPr>
              <a:t>1) Predict for impending respiratory infection</a:t>
            </a:r>
          </a:p>
          <a:p>
            <a:pPr defTabSz="685800"/>
            <a:r>
              <a:rPr lang="en-US" sz="1200" b="1" dirty="0" smtClean="0">
                <a:solidFill>
                  <a:srgbClr val="000000"/>
                </a:solidFill>
                <a:latin typeface="Arial"/>
                <a:ea typeface="Times New Roman" panose="02020603050405020304" pitchFamily="18" charset="0"/>
                <a:cs typeface="Times New Roman" panose="02020603050405020304" pitchFamily="18" charset="0"/>
              </a:rPr>
              <a:t>2) Warn of continued infectiousness</a:t>
            </a:r>
          </a:p>
          <a:p>
            <a:pPr defTabSz="685800"/>
            <a:r>
              <a:rPr lang="en-US" sz="1200" b="1" dirty="0" smtClean="0">
                <a:solidFill>
                  <a:srgbClr val="000000"/>
                </a:solidFill>
                <a:latin typeface="Arial"/>
                <a:ea typeface="Times New Roman" panose="02020603050405020304" pitchFamily="18" charset="0"/>
                <a:cs typeface="Times New Roman" panose="02020603050405020304" pitchFamily="18" charset="0"/>
              </a:rPr>
              <a:t>3) Identify treatment non-responders</a:t>
            </a:r>
          </a:p>
          <a:p>
            <a:pPr defTabSz="685800"/>
            <a:r>
              <a:rPr lang="en-US" sz="1200" b="1" dirty="0" smtClean="0">
                <a:solidFill>
                  <a:srgbClr val="000000"/>
                </a:solidFill>
                <a:latin typeface="Arial"/>
                <a:cs typeface="Times New Roman" panose="02020603050405020304" pitchFamily="18" charset="0"/>
              </a:rPr>
              <a:t>4) First responders can apply patch for continuous vital sign monitoring</a:t>
            </a:r>
          </a:p>
          <a:p>
            <a:pPr defTabSz="685800"/>
            <a:endParaRPr lang="en-US" sz="1200" b="1" dirty="0" smtClean="0">
              <a:solidFill>
                <a:srgbClr val="000000"/>
              </a:solidFill>
              <a:latin typeface="Arial"/>
              <a:cs typeface="Times New Roman" panose="02020603050405020304" pitchFamily="18" charset="0"/>
            </a:endParaRPr>
          </a:p>
          <a:p>
            <a:pPr marL="285743" indent="-285743" defTabSz="685800">
              <a:buFont typeface="Arial" panose="020B0604020202020204" pitchFamily="34" charset="0"/>
              <a:buChar char="•"/>
            </a:pPr>
            <a:r>
              <a:rPr lang="en-US" sz="1200" b="1" dirty="0" smtClean="0">
                <a:solidFill>
                  <a:srgbClr val="000000"/>
                </a:solidFill>
                <a:latin typeface="Arial"/>
                <a:cs typeface="Times New Roman" panose="02020603050405020304" pitchFamily="18" charset="0"/>
              </a:rPr>
              <a:t>UC San Diego: </a:t>
            </a:r>
            <a:r>
              <a:rPr lang="en-US" sz="1200" dirty="0" smtClean="0">
                <a:solidFill>
                  <a:srgbClr val="000000"/>
                </a:solidFill>
                <a:latin typeface="Arial"/>
              </a:rPr>
              <a:t>Low-profile wearable device that can be worn on demand</a:t>
            </a:r>
          </a:p>
          <a:p>
            <a:pPr marL="285743" indent="-285743" defTabSz="685800">
              <a:buFont typeface="Arial" panose="020B0604020202020204" pitchFamily="34" charset="0"/>
              <a:buChar char="•"/>
            </a:pPr>
            <a:r>
              <a:rPr lang="en-US" sz="1200" dirty="0" smtClean="0">
                <a:solidFill>
                  <a:srgbClr val="000000"/>
                </a:solidFill>
                <a:latin typeface="Arial"/>
              </a:rPr>
              <a:t>Measuring changes in </a:t>
            </a:r>
            <a:r>
              <a:rPr lang="en-US" sz="1200" dirty="0" err="1" smtClean="0">
                <a:solidFill>
                  <a:srgbClr val="000000"/>
                </a:solidFill>
                <a:latin typeface="Arial"/>
              </a:rPr>
              <a:t>vagus</a:t>
            </a:r>
            <a:r>
              <a:rPr lang="en-US" sz="1200" dirty="0" smtClean="0">
                <a:solidFill>
                  <a:srgbClr val="000000"/>
                </a:solidFill>
                <a:latin typeface="Arial"/>
              </a:rPr>
              <a:t> nerve firing indicates immune system status and activation</a:t>
            </a:r>
          </a:p>
          <a:p>
            <a:pPr marL="285743" indent="-285743" defTabSz="685800">
              <a:buFont typeface="Arial" panose="020B0604020202020204" pitchFamily="34" charset="0"/>
              <a:buChar char="•"/>
            </a:pPr>
            <a:r>
              <a:rPr lang="en-US" sz="1200" dirty="0" smtClean="0">
                <a:solidFill>
                  <a:srgbClr val="000000"/>
                </a:solidFill>
                <a:latin typeface="Arial"/>
              </a:rPr>
              <a:t>Device is envisioned to detect pre-symptomatic infections anywhere in the body</a:t>
            </a:r>
          </a:p>
          <a:p>
            <a:pPr marL="285743" indent="-285743" defTabSz="685800">
              <a:buFont typeface="Arial" panose="020B0604020202020204" pitchFamily="34" charset="0"/>
              <a:buChar char="•"/>
            </a:pPr>
            <a:r>
              <a:rPr lang="en-US" sz="1200" dirty="0" smtClean="0">
                <a:solidFill>
                  <a:srgbClr val="000000"/>
                </a:solidFill>
                <a:latin typeface="Arial"/>
              </a:rPr>
              <a:t>Allow individuals to monitor themselves for signs of impending disease</a:t>
            </a:r>
          </a:p>
          <a:p>
            <a:pPr marL="285743" indent="-285743" defTabSz="685800">
              <a:buFont typeface="Arial" panose="020B0604020202020204" pitchFamily="34" charset="0"/>
              <a:buChar char="•"/>
            </a:pPr>
            <a:r>
              <a:rPr lang="en-US" sz="1200" dirty="0" smtClean="0">
                <a:solidFill>
                  <a:srgbClr val="000000"/>
                </a:solidFill>
                <a:latin typeface="Arial"/>
              </a:rPr>
              <a:t>Allow clinicians to monitor patients after discharge for infection</a:t>
            </a:r>
          </a:p>
          <a:p>
            <a:pPr marL="285743" indent="-285743" defTabSz="685800">
              <a:buFont typeface="Arial" panose="020B0604020202020204" pitchFamily="34" charset="0"/>
              <a:buChar char="•"/>
            </a:pPr>
            <a:r>
              <a:rPr lang="en-US" sz="1200" dirty="0" smtClean="0">
                <a:solidFill>
                  <a:srgbClr val="000000"/>
                </a:solidFill>
                <a:latin typeface="Arial"/>
              </a:rPr>
              <a:t>Enhance capabilities of first responders to monitor patients in transit</a:t>
            </a:r>
          </a:p>
          <a:p>
            <a:pPr marL="285743" indent="-285743" defTabSz="685800">
              <a:buFont typeface="Arial" panose="020B0604020202020204" pitchFamily="34" charset="0"/>
              <a:buChar char="•"/>
            </a:pPr>
            <a:endParaRPr lang="en-US" sz="1200" dirty="0" smtClean="0">
              <a:solidFill>
                <a:srgbClr val="000000"/>
              </a:solidFill>
              <a:latin typeface="Arial"/>
            </a:endParaRPr>
          </a:p>
          <a:p>
            <a:pPr marL="285743" indent="-285743" defTabSz="685800">
              <a:buFont typeface="Arial" panose="020B0604020202020204" pitchFamily="34" charset="0"/>
              <a:buChar char="•"/>
            </a:pPr>
            <a:r>
              <a:rPr lang="en-US" sz="1200" dirty="0" smtClean="0">
                <a:solidFill>
                  <a:srgbClr val="000000"/>
                </a:solidFill>
                <a:latin typeface="Arial"/>
              </a:rPr>
              <a:t>Ge: </a:t>
            </a:r>
            <a:r>
              <a:rPr lang="en-US" sz="1200" dirty="0" err="1" smtClean="0">
                <a:solidFill>
                  <a:schemeClr val="tx1">
                    <a:lumMod val="50000"/>
                  </a:schemeClr>
                </a:solidFill>
                <a:ea typeface="Times New Roman" panose="02020603050405020304" pitchFamily="18" charset="0"/>
                <a:cs typeface="Times New Roman" panose="02020603050405020304" pitchFamily="18" charset="0"/>
              </a:rPr>
              <a:t>StimResponse</a:t>
            </a:r>
            <a:r>
              <a:rPr lang="en-US" sz="1200" dirty="0" smtClean="0">
                <a:solidFill>
                  <a:schemeClr val="tx1">
                    <a:lumMod val="50000"/>
                  </a:schemeClr>
                </a:solidFill>
                <a:ea typeface="Times New Roman" panose="02020603050405020304" pitchFamily="18" charset="0"/>
                <a:cs typeface="Times New Roman" panose="02020603050405020304" pitchFamily="18" charset="0"/>
              </a:rPr>
              <a:t>: Novel Ultrasound Immune Response </a:t>
            </a:r>
            <a:r>
              <a:rPr lang="en-US" sz="1400" dirty="0" smtClean="0">
                <a:solidFill>
                  <a:schemeClr val="tx1">
                    <a:lumMod val="50000"/>
                  </a:schemeClr>
                </a:solidFill>
                <a:ea typeface="Times New Roman" panose="02020603050405020304" pitchFamily="18" charset="0"/>
                <a:cs typeface="Times New Roman" panose="02020603050405020304" pitchFamily="18" charset="0"/>
              </a:rPr>
              <a:t>Profiling Tool</a:t>
            </a:r>
            <a:r>
              <a:rPr lang="en-US" sz="1200" dirty="0" smtClean="0">
                <a:solidFill>
                  <a:schemeClr val="tx1">
                    <a:lumMod val="50000"/>
                  </a:schemeClr>
                </a:solidFill>
                <a:ea typeface="Times New Roman" panose="02020603050405020304" pitchFamily="18" charset="0"/>
                <a:cs typeface="Times New Roman" panose="02020603050405020304" pitchFamily="18" charset="0"/>
              </a:rPr>
              <a:t> for Pre- symptomatic Pathogen Exposure Detection</a:t>
            </a:r>
          </a:p>
          <a:p>
            <a:pPr marL="257175" indent="-257175" defTabSz="685800">
              <a:spcAft>
                <a:spcPts val="600"/>
              </a:spcAft>
              <a:buFont typeface="Arial" panose="020B0604020202020204" pitchFamily="34" charset="0"/>
              <a:buChar char="•"/>
            </a:pPr>
            <a:r>
              <a:rPr lang="en-US" sz="1200" dirty="0" smtClean="0">
                <a:solidFill>
                  <a:srgbClr val="102B62">
                    <a:lumMod val="50000"/>
                  </a:srgbClr>
                </a:solidFill>
                <a:latin typeface="Arial"/>
                <a:ea typeface="Times New Roman" panose="02020603050405020304" pitchFamily="18" charset="0"/>
                <a:cs typeface="Times New Roman" panose="02020603050405020304" pitchFamily="18" charset="0"/>
              </a:rPr>
              <a:t>Concept: Non-invasive ultrasound test will detect pre-symptomatic exposure to pathogens via development of stress model involving biomarker signatures and stimulation inputs.  </a:t>
            </a:r>
          </a:p>
          <a:p>
            <a:pPr marL="257175" indent="-257175" defTabSz="685800">
              <a:spcAft>
                <a:spcPts val="600"/>
              </a:spcAft>
              <a:buFont typeface="Arial" panose="020B0604020202020204" pitchFamily="34" charset="0"/>
              <a:buChar char="•"/>
            </a:pPr>
            <a:r>
              <a:rPr lang="en-US" sz="1200" dirty="0" smtClean="0">
                <a:solidFill>
                  <a:srgbClr val="102B62">
                    <a:lumMod val="50000"/>
                  </a:srgbClr>
                </a:solidFill>
                <a:latin typeface="Arial"/>
                <a:ea typeface="Times New Roman" panose="02020603050405020304" pitchFamily="18" charset="0"/>
                <a:cs typeface="Times New Roman" panose="02020603050405020304" pitchFamily="18" charset="0"/>
              </a:rPr>
              <a:t>No biological sample required.</a:t>
            </a:r>
          </a:p>
          <a:p>
            <a:pPr marL="257175" indent="-257175" defTabSz="685800">
              <a:spcAft>
                <a:spcPts val="600"/>
              </a:spcAft>
              <a:buFont typeface="Arial" panose="020B0604020202020204" pitchFamily="34" charset="0"/>
              <a:buChar char="•"/>
            </a:pPr>
            <a:r>
              <a:rPr lang="en-US" sz="1200" dirty="0" smtClean="0">
                <a:solidFill>
                  <a:srgbClr val="102B62">
                    <a:lumMod val="50000"/>
                  </a:srgbClr>
                </a:solidFill>
                <a:latin typeface="Arial"/>
                <a:ea typeface="Times New Roman" panose="02020603050405020304" pitchFamily="18" charset="0"/>
                <a:cs typeface="Times New Roman" panose="02020603050405020304" pitchFamily="18" charset="0"/>
              </a:rPr>
              <a:t>Ultrasound to different body locations drives different immune cell response profiles</a:t>
            </a:r>
          </a:p>
          <a:p>
            <a:pPr marL="257175" indent="-257175" defTabSz="685800">
              <a:spcAft>
                <a:spcPts val="600"/>
              </a:spcAft>
              <a:buFont typeface="Arial" panose="020B0604020202020204" pitchFamily="34" charset="0"/>
              <a:buChar char="•"/>
            </a:pPr>
            <a:r>
              <a:rPr lang="en-US" sz="1200" dirty="0" smtClean="0">
                <a:solidFill>
                  <a:srgbClr val="102B62">
                    <a:lumMod val="50000"/>
                  </a:srgbClr>
                </a:solidFill>
                <a:latin typeface="Arial"/>
                <a:ea typeface="Times New Roman" panose="02020603050405020304" pitchFamily="18" charset="0"/>
                <a:cs typeface="Times New Roman" panose="02020603050405020304" pitchFamily="18" charset="0"/>
              </a:rPr>
              <a:t>Expanding use of technology from therapeutic (DARPA) to diagnostic (BARDA)</a:t>
            </a:r>
          </a:p>
          <a:p>
            <a:pPr marL="257175" marR="0" lvl="0" indent="-257175"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smtClean="0">
                <a:latin typeface="Arial"/>
                <a:ea typeface="Times New Roman" panose="02020603050405020304" pitchFamily="18" charset="0"/>
                <a:cs typeface="Times New Roman" panose="02020603050405020304" pitchFamily="18" charset="0"/>
              </a:rPr>
              <a:t>Biomarkers measured before and after ultrasound on subjects exposed to LPS, flu and pneumonia </a:t>
            </a:r>
            <a:r>
              <a:rPr lang="en-US" sz="1100" dirty="0" smtClean="0">
                <a:latin typeface="Arial"/>
                <a:ea typeface="Times New Roman" panose="02020603050405020304" pitchFamily="18" charset="0"/>
                <a:cs typeface="Times New Roman" panose="02020603050405020304" pitchFamily="18" charset="0"/>
              </a:rPr>
              <a:t>(multiple time points; non-exposed control subjects)  </a:t>
            </a:r>
          </a:p>
          <a:p>
            <a:pPr marL="257175" indent="-257175" defTabSz="685800">
              <a:spcAft>
                <a:spcPts val="600"/>
              </a:spcAft>
              <a:buFont typeface="Arial" panose="020B0604020202020204" pitchFamily="34" charset="0"/>
              <a:buChar char="•"/>
            </a:pPr>
            <a:endParaRPr lang="en-US" sz="1200" dirty="0" smtClean="0">
              <a:solidFill>
                <a:srgbClr val="102B62">
                  <a:lumMod val="50000"/>
                </a:srgbClr>
              </a:solidFill>
              <a:latin typeface="Arial"/>
              <a:ea typeface="Times New Roman" panose="02020603050405020304" pitchFamily="18" charset="0"/>
              <a:cs typeface="Times New Roman" panose="02020603050405020304" pitchFamily="18" charset="0"/>
            </a:endParaRPr>
          </a:p>
          <a:p>
            <a:pPr marL="285743" indent="-285743" defTabSz="685800">
              <a:buFont typeface="Arial" panose="020B0604020202020204" pitchFamily="34" charset="0"/>
              <a:buChar char="•"/>
            </a:pPr>
            <a:endParaRPr lang="en-US" sz="1200" dirty="0" smtClean="0">
              <a:solidFill>
                <a:srgbClr val="000000"/>
              </a:solidFill>
              <a:latin typeface="Arial"/>
            </a:endParaRPr>
          </a:p>
          <a:p>
            <a:r>
              <a:rPr lang="en-US" sz="1200" dirty="0" smtClean="0">
                <a:solidFill>
                  <a:srgbClr val="102B62">
                    <a:lumMod val="50000"/>
                  </a:srgbClr>
                </a:solidFill>
                <a:latin typeface="Arial"/>
              </a:rPr>
              <a:t>Stanford</a:t>
            </a:r>
            <a:r>
              <a:rPr lang="en-US" sz="1200" baseline="0" dirty="0" smtClean="0">
                <a:solidFill>
                  <a:srgbClr val="102B62">
                    <a:lumMod val="50000"/>
                  </a:srgbClr>
                </a:solidFill>
                <a:latin typeface="Arial"/>
              </a:rPr>
              <a:t> (middle):</a:t>
            </a:r>
          </a:p>
          <a:p>
            <a:pPr defTabSz="685800">
              <a:spcAft>
                <a:spcPts val="600"/>
              </a:spcAft>
            </a:pPr>
            <a:r>
              <a:rPr lang="en-US" sz="1200" b="1" dirty="0" smtClean="0">
                <a:solidFill>
                  <a:srgbClr val="102B62">
                    <a:lumMod val="50000"/>
                  </a:srgbClr>
                </a:solidFill>
                <a:latin typeface="Arial"/>
                <a:ea typeface="Times New Roman" panose="02020603050405020304" pitchFamily="18" charset="0"/>
                <a:cs typeface="Times New Roman" panose="02020603050405020304" pitchFamily="18" charset="0"/>
              </a:rPr>
              <a:t>Microneedle patch coupling electrodes to structure-switching </a:t>
            </a:r>
            <a:r>
              <a:rPr lang="en-US" sz="1200" b="1" dirty="0" err="1" smtClean="0">
                <a:solidFill>
                  <a:srgbClr val="102B62">
                    <a:lumMod val="50000"/>
                  </a:srgbClr>
                </a:solidFill>
                <a:latin typeface="Arial"/>
                <a:ea typeface="Times New Roman" panose="02020603050405020304" pitchFamily="18" charset="0"/>
                <a:cs typeface="Times New Roman" panose="02020603050405020304" pitchFamily="18" charset="0"/>
              </a:rPr>
              <a:t>aptamers</a:t>
            </a:r>
            <a:r>
              <a:rPr lang="en-US" sz="1200" b="1" dirty="0" smtClean="0">
                <a:solidFill>
                  <a:srgbClr val="102B62">
                    <a:lumMod val="50000"/>
                  </a:srgbClr>
                </a:solidFill>
                <a:latin typeface="Arial"/>
                <a:ea typeface="Times New Roman" panose="02020603050405020304" pitchFamily="18" charset="0"/>
                <a:cs typeface="Times New Roman" panose="02020603050405020304" pitchFamily="18" charset="0"/>
              </a:rPr>
              <a:t>. </a:t>
            </a:r>
          </a:p>
          <a:p>
            <a:pPr defTabSz="685800">
              <a:spcAft>
                <a:spcPts val="600"/>
              </a:spcAft>
            </a:pPr>
            <a:r>
              <a:rPr lang="en-US" sz="1200" b="1" dirty="0" smtClean="0">
                <a:solidFill>
                  <a:srgbClr val="102B62">
                    <a:lumMod val="50000"/>
                  </a:srgbClr>
                </a:solidFill>
                <a:latin typeface="Arial"/>
                <a:ea typeface="Times New Roman" panose="02020603050405020304" pitchFamily="18" charset="0"/>
                <a:cs typeface="Times New Roman" panose="02020603050405020304" pitchFamily="18" charset="0"/>
              </a:rPr>
              <a:t>Continuously monitors CRP, Glucose, IP10, TRAIL in the interstitial fluid</a:t>
            </a:r>
          </a:p>
          <a:p>
            <a:pPr defTabSz="685800">
              <a:spcAft>
                <a:spcPts val="600"/>
              </a:spcAft>
            </a:pPr>
            <a:r>
              <a:rPr lang="en-US" sz="1200" b="1" dirty="0" smtClean="0">
                <a:solidFill>
                  <a:srgbClr val="102B62">
                    <a:lumMod val="50000"/>
                  </a:srgbClr>
                </a:solidFill>
                <a:latin typeface="Arial"/>
                <a:ea typeface="Times New Roman" panose="02020603050405020304" pitchFamily="18" charset="0"/>
                <a:cs typeface="Times New Roman" panose="02020603050405020304" pitchFamily="18" charset="0"/>
              </a:rPr>
              <a:t>Can monitor multiple biomarkers once every 5 min. for up to 2 weeks</a:t>
            </a:r>
          </a:p>
          <a:p>
            <a:pPr defTabSz="685800">
              <a:spcAft>
                <a:spcPts val="600"/>
              </a:spcAft>
            </a:pPr>
            <a:r>
              <a:rPr lang="en-US" sz="1200" b="1" dirty="0" smtClean="0">
                <a:solidFill>
                  <a:srgbClr val="102B62">
                    <a:lumMod val="50000"/>
                  </a:srgbClr>
                </a:solidFill>
                <a:latin typeface="Arial"/>
                <a:ea typeface="Times New Roman" panose="02020603050405020304" pitchFamily="18" charset="0"/>
                <a:cs typeface="Times New Roman" panose="02020603050405020304" pitchFamily="18" charset="0"/>
              </a:rPr>
              <a:t>Enables pre-symptomatic monitoring and drug dose management in clinical trials or patient treatment/Emergency responders</a:t>
            </a:r>
          </a:p>
          <a:p>
            <a:endParaRPr lang="en-US" dirty="0" smtClean="0"/>
          </a:p>
          <a:p>
            <a:endParaRPr lang="en-US" dirty="0" smtClean="0"/>
          </a:p>
          <a:p>
            <a:endParaRPr lang="en-US" dirty="0" smtClean="0"/>
          </a:p>
          <a:p>
            <a:pPr defTabSz="685800"/>
            <a:endParaRPr lang="en-US" sz="1200" dirty="0" smtClean="0">
              <a:solidFill>
                <a:srgbClr val="102B62"/>
              </a:solidFill>
              <a:latin typeface="Aria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5112111A-0403-45F5-A1EB-E2E230DA0826}" type="slidenum">
              <a:rPr lang="en-US" smtClean="0"/>
              <a:t>9</a:t>
            </a:fld>
            <a:endParaRPr lang="en-US"/>
          </a:p>
        </p:txBody>
      </p:sp>
    </p:spTree>
    <p:extLst>
      <p:ext uri="{BB962C8B-B14F-4D97-AF65-F5344CB8AC3E}">
        <p14:creationId xmlns:p14="http://schemas.microsoft.com/office/powerpoint/2010/main" val="478365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Rizlab</a:t>
            </a:r>
            <a:r>
              <a:rPr lang="en-US" baseline="0" dirty="0" smtClean="0"/>
              <a:t>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102B62">
                    <a:lumMod val="50000"/>
                  </a:srgbClr>
                </a:solidFill>
                <a:latin typeface="Arial"/>
              </a:rPr>
              <a:t>Data-Driven Home Monitoring System for Classifying Viral/Bacterial Infections</a:t>
            </a:r>
            <a:endParaRPr lang="en-US" dirty="0" smtClean="0">
              <a:solidFill>
                <a:srgbClr val="102B62">
                  <a:lumMod val="50000"/>
                </a:srgbClr>
              </a:solidFill>
              <a:latin typeface="Arial"/>
            </a:endParaRPr>
          </a:p>
          <a:p>
            <a:pPr marL="168271" indent="-168271" defTabSz="685800">
              <a:buFont typeface="Arial" panose="020B0604020202020204" pitchFamily="34" charset="0"/>
              <a:buChar char="•"/>
            </a:pPr>
            <a:r>
              <a:rPr lang="en-US" sz="1200" dirty="0" smtClean="0">
                <a:solidFill>
                  <a:srgbClr val="102B62">
                    <a:lumMod val="50000"/>
                  </a:srgbClr>
                </a:solidFill>
                <a:latin typeface="Arial"/>
              </a:rPr>
              <a:t>Pocket-sized blood analyzer provides CBC at the ER/Physicians’ Office/In The Home</a:t>
            </a:r>
            <a:br>
              <a:rPr lang="en-US" sz="1200" dirty="0" smtClean="0">
                <a:solidFill>
                  <a:srgbClr val="102B62">
                    <a:lumMod val="50000"/>
                  </a:srgbClr>
                </a:solidFill>
                <a:latin typeface="Arial"/>
              </a:rPr>
            </a:br>
            <a:r>
              <a:rPr lang="en-US" sz="1200" dirty="0" smtClean="0">
                <a:solidFill>
                  <a:srgbClr val="102B62">
                    <a:lumMod val="50000"/>
                  </a:srgbClr>
                </a:solidFill>
                <a:latin typeface="Arial"/>
              </a:rPr>
              <a:t>Utilizes impedance cytometry to count white blood cells and determine immune activation via morphological changes to those cells</a:t>
            </a:r>
          </a:p>
          <a:p>
            <a:pPr marL="168271" indent="-168271" defTabSz="685800">
              <a:buFont typeface="Arial" panose="020B0604020202020204" pitchFamily="34" charset="0"/>
              <a:buChar char="•"/>
            </a:pPr>
            <a:r>
              <a:rPr lang="en-US" sz="1200" dirty="0" smtClean="0">
                <a:solidFill>
                  <a:srgbClr val="102B62">
                    <a:lumMod val="50000"/>
                  </a:srgbClr>
                </a:solidFill>
                <a:latin typeface="Arial"/>
              </a:rPr>
              <a:t>Enables patients to perform a rapid virus/bacteria test to send to their clinician to enhance antibiotic stewardship</a:t>
            </a:r>
          </a:p>
          <a:p>
            <a:pPr marL="168271" indent="-168271" defTabSz="685800">
              <a:buFont typeface="Arial" panose="020B0604020202020204" pitchFamily="34" charset="0"/>
              <a:buChar char="•"/>
            </a:pPr>
            <a:r>
              <a:rPr lang="en-US" sz="1200" dirty="0" smtClean="0">
                <a:solidFill>
                  <a:srgbClr val="102B62">
                    <a:lumMod val="50000"/>
                  </a:srgbClr>
                </a:solidFill>
                <a:latin typeface="Arial"/>
              </a:rPr>
              <a:t>Enables first responders to get rapid CBC to enhance potential for life-saving treatments not now available before arrival at hospital</a:t>
            </a:r>
          </a:p>
          <a:p>
            <a:pPr marL="168271" indent="-168271" defTabSz="685800">
              <a:buFont typeface="Arial" panose="020B0604020202020204" pitchFamily="34" charset="0"/>
              <a:buChar char="•"/>
            </a:pPr>
            <a:endParaRPr lang="en-US" sz="1200" dirty="0" smtClean="0">
              <a:solidFill>
                <a:srgbClr val="102B62">
                  <a:lumMod val="50000"/>
                </a:srgbClr>
              </a:solidFill>
              <a:latin typeface="Arial"/>
            </a:endParaRPr>
          </a:p>
          <a:p>
            <a:pPr marL="168271" indent="-168271" defTabSz="685800">
              <a:buFont typeface="Arial" panose="020B0604020202020204" pitchFamily="34" charset="0"/>
              <a:buChar char="•"/>
            </a:pPr>
            <a:r>
              <a:rPr lang="en-US" sz="1200" dirty="0" smtClean="0">
                <a:solidFill>
                  <a:srgbClr val="102B62">
                    <a:lumMod val="50000"/>
                  </a:srgbClr>
                </a:solidFill>
                <a:latin typeface="Arial"/>
              </a:rPr>
              <a:t>Stanford:</a:t>
            </a:r>
          </a:p>
          <a:p>
            <a:pPr algn="just" defTabSz="685800"/>
            <a:r>
              <a:rPr lang="en-US" sz="1200" b="1" dirty="0" smtClean="0">
                <a:solidFill>
                  <a:srgbClr val="000000"/>
                </a:solidFill>
                <a:latin typeface="Arial"/>
              </a:rPr>
              <a:t>A fully integrated, RF powered, multiplexed, 1mm</a:t>
            </a:r>
            <a:r>
              <a:rPr lang="en-US" sz="1200" b="1" baseline="30000" dirty="0" smtClean="0">
                <a:solidFill>
                  <a:srgbClr val="000000"/>
                </a:solidFill>
                <a:latin typeface="Arial"/>
              </a:rPr>
              <a:t>2</a:t>
            </a:r>
            <a:r>
              <a:rPr lang="en-US" sz="1200" b="1" dirty="0" smtClean="0">
                <a:solidFill>
                  <a:srgbClr val="000000"/>
                </a:solidFill>
                <a:latin typeface="Arial"/>
              </a:rPr>
              <a:t> </a:t>
            </a:r>
            <a:r>
              <a:rPr lang="en-US" sz="1200" b="1" dirty="0" err="1" smtClean="0">
                <a:solidFill>
                  <a:srgbClr val="000000"/>
                </a:solidFill>
                <a:latin typeface="Arial"/>
              </a:rPr>
              <a:t>MDx</a:t>
            </a:r>
            <a:r>
              <a:rPr lang="en-US" sz="1200" b="1" dirty="0" smtClean="0">
                <a:solidFill>
                  <a:srgbClr val="000000"/>
                </a:solidFill>
                <a:latin typeface="Arial"/>
              </a:rPr>
              <a:t> system on a disposable CMOS chip immersed in clinical sample and wirelessly transmits results to phone</a:t>
            </a:r>
          </a:p>
          <a:p>
            <a:pPr marL="171450" indent="-171450" algn="just" defTabSz="685800">
              <a:buFont typeface="Arial" panose="020B0604020202020204" pitchFamily="34" charset="0"/>
              <a:buChar char="•"/>
            </a:pPr>
            <a:r>
              <a:rPr lang="en-US" sz="1200" b="1" dirty="0" smtClean="0">
                <a:solidFill>
                  <a:srgbClr val="000000"/>
                </a:solidFill>
                <a:latin typeface="Arial"/>
              </a:rPr>
              <a:t>no sample prep, instrumentation reagents required</a:t>
            </a:r>
          </a:p>
          <a:p>
            <a:pPr marL="171450" indent="-171450" algn="just" defTabSz="685800">
              <a:buFont typeface="Arial" panose="020B0604020202020204" pitchFamily="34" charset="0"/>
              <a:buChar char="•"/>
            </a:pPr>
            <a:r>
              <a:rPr lang="en-US" sz="1200" b="1" dirty="0" smtClean="0">
                <a:solidFill>
                  <a:srgbClr val="000000"/>
                </a:solidFill>
                <a:latin typeface="Arial"/>
              </a:rPr>
              <a:t>Sample to answer: 15 min</a:t>
            </a:r>
          </a:p>
          <a:p>
            <a:pPr marL="171450" indent="-171450" algn="just" defTabSz="685800">
              <a:buFont typeface="Arial" panose="020B0604020202020204" pitchFamily="34" charset="0"/>
              <a:buChar char="•"/>
            </a:pPr>
            <a:r>
              <a:rPr lang="en-US" sz="1200" b="1" dirty="0" smtClean="0">
                <a:solidFill>
                  <a:srgbClr val="000000"/>
                </a:solidFill>
              </a:rPr>
              <a:t>Can be used for home-based diagnosis of disease, clinical trial monitoring, rapid triage by emergency responders</a:t>
            </a:r>
          </a:p>
          <a:p>
            <a:pPr marL="171450" indent="-171450" algn="just" defTabSz="685800">
              <a:buFont typeface="Arial" panose="020B0604020202020204" pitchFamily="34" charset="0"/>
              <a:buChar char="•"/>
            </a:pPr>
            <a:r>
              <a:rPr lang="en-US" sz="1200" dirty="0" smtClean="0">
                <a:solidFill>
                  <a:srgbClr val="000000"/>
                </a:solidFill>
              </a:rPr>
              <a:t>Prototype will detect CRP, TNF-a and IL-1RA at [</a:t>
            </a:r>
            <a:r>
              <a:rPr lang="en-US" sz="1200" dirty="0" err="1" smtClean="0">
                <a:solidFill>
                  <a:srgbClr val="000000"/>
                </a:solidFill>
              </a:rPr>
              <a:t>pM</a:t>
            </a:r>
            <a:r>
              <a:rPr lang="en-US" sz="1200" dirty="0" smtClean="0">
                <a:solidFill>
                  <a:srgbClr val="000000"/>
                </a:solidFill>
              </a:rPr>
              <a:t>] from a </a:t>
            </a:r>
            <a:r>
              <a:rPr lang="en-US" sz="1200" b="1" dirty="0" smtClean="0">
                <a:solidFill>
                  <a:srgbClr val="000000"/>
                </a:solidFill>
              </a:rPr>
              <a:t>finger prick </a:t>
            </a:r>
          </a:p>
          <a:p>
            <a:pPr marL="168271" indent="-168271" defTabSz="685800">
              <a:buFont typeface="Arial" panose="020B0604020202020204" pitchFamily="34" charset="0"/>
              <a:buChar char="•"/>
            </a:pPr>
            <a:endParaRPr lang="en-US" sz="1200" dirty="0" smtClean="0">
              <a:solidFill>
                <a:srgbClr val="102B62">
                  <a:lumMod val="50000"/>
                </a:srgbClr>
              </a:solidFill>
              <a:latin typeface="Arial"/>
            </a:endParaRPr>
          </a:p>
          <a:p>
            <a:endParaRPr lang="en-US" sz="1200" dirty="0" smtClean="0">
              <a:solidFill>
                <a:srgbClr val="102B62">
                  <a:lumMod val="50000"/>
                </a:srgbClr>
              </a:solidFill>
              <a:latin typeface="Arial"/>
            </a:endParaRPr>
          </a:p>
        </p:txBody>
      </p:sp>
      <p:sp>
        <p:nvSpPr>
          <p:cNvPr id="4" name="Slide Number Placeholder 3"/>
          <p:cNvSpPr>
            <a:spLocks noGrp="1"/>
          </p:cNvSpPr>
          <p:nvPr>
            <p:ph type="sldNum" sz="quarter" idx="10"/>
          </p:nvPr>
        </p:nvSpPr>
        <p:spPr/>
        <p:txBody>
          <a:bodyPr/>
          <a:lstStyle/>
          <a:p>
            <a:fld id="{47C72B32-1A00-43DB-BBB8-B81738A4878E}" type="slidenum">
              <a:rPr lang="en-US" smtClean="0"/>
              <a:t>10</a:t>
            </a:fld>
            <a:endParaRPr lang="en-US"/>
          </a:p>
        </p:txBody>
      </p:sp>
    </p:spTree>
    <p:extLst>
      <p:ext uri="{BB962C8B-B14F-4D97-AF65-F5344CB8AC3E}">
        <p14:creationId xmlns:p14="http://schemas.microsoft.com/office/powerpoint/2010/main" val="1365231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C72B32-1A00-43DB-BBB8-B81738A4878E}" type="slidenum">
              <a:rPr lang="en-US" smtClean="0"/>
              <a:t>14</a:t>
            </a:fld>
            <a:endParaRPr lang="en-US"/>
          </a:p>
        </p:txBody>
      </p:sp>
    </p:spTree>
    <p:extLst>
      <p:ext uri="{BB962C8B-B14F-4D97-AF65-F5344CB8AC3E}">
        <p14:creationId xmlns:p14="http://schemas.microsoft.com/office/powerpoint/2010/main" val="2039055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say</a:t>
            </a:r>
            <a:r>
              <a:rPr lang="en-US" baseline="0" dirty="0"/>
              <a:t> “hopefully” this will make it easier. It WILL make it easier. </a:t>
            </a:r>
          </a:p>
          <a:p>
            <a:endParaRPr lang="en-US" dirty="0"/>
          </a:p>
        </p:txBody>
      </p:sp>
      <p:sp>
        <p:nvSpPr>
          <p:cNvPr id="4" name="Slide Number Placeholder 3"/>
          <p:cNvSpPr>
            <a:spLocks noGrp="1"/>
          </p:cNvSpPr>
          <p:nvPr>
            <p:ph type="sldNum" sz="quarter" idx="5"/>
          </p:nvPr>
        </p:nvSpPr>
        <p:spPr/>
        <p:txBody>
          <a:bodyPr/>
          <a:lstStyle/>
          <a:p>
            <a:fld id="{47C72B32-1A00-43DB-BBB8-B81738A4878E}" type="slidenum">
              <a:rPr lang="en-US" smtClean="0"/>
              <a:t>16</a:t>
            </a:fld>
            <a:endParaRPr lang="en-US"/>
          </a:p>
        </p:txBody>
      </p:sp>
    </p:spTree>
    <p:extLst>
      <p:ext uri="{BB962C8B-B14F-4D97-AF65-F5344CB8AC3E}">
        <p14:creationId xmlns:p14="http://schemas.microsoft.com/office/powerpoint/2010/main" val="1802942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 funding does not include the $7.3M</a:t>
            </a:r>
            <a:r>
              <a:rPr lang="en-US" baseline="0" dirty="0" smtClean="0"/>
              <a:t> awarded to </a:t>
            </a:r>
            <a:r>
              <a:rPr lang="en-US" baseline="0" dirty="0" err="1" smtClean="0"/>
              <a:t>Cytovale</a:t>
            </a:r>
            <a:r>
              <a:rPr lang="en-US" baseline="0" dirty="0" smtClean="0"/>
              <a:t>, Beckman Coulter, Sonica, and Sepsis Alliance that have partial COVID-19 Scope in the contract but exact dollar amount is hard to state</a:t>
            </a:r>
            <a:endParaRPr lang="en-US" dirty="0"/>
          </a:p>
        </p:txBody>
      </p:sp>
      <p:sp>
        <p:nvSpPr>
          <p:cNvPr id="4" name="Slide Number Placeholder 3"/>
          <p:cNvSpPr>
            <a:spLocks noGrp="1"/>
          </p:cNvSpPr>
          <p:nvPr>
            <p:ph type="sldNum" sz="quarter" idx="10"/>
          </p:nvPr>
        </p:nvSpPr>
        <p:spPr/>
        <p:txBody>
          <a:bodyPr/>
          <a:lstStyle/>
          <a:p>
            <a:fld id="{5112111A-0403-45F5-A1EB-E2E230DA0826}" type="slidenum">
              <a:rPr lang="en-US" smtClean="0"/>
              <a:t>17</a:t>
            </a:fld>
            <a:endParaRPr lang="en-US"/>
          </a:p>
        </p:txBody>
      </p:sp>
    </p:spTree>
    <p:extLst>
      <p:ext uri="{BB962C8B-B14F-4D97-AF65-F5344CB8AC3E}">
        <p14:creationId xmlns:p14="http://schemas.microsoft.com/office/powerpoint/2010/main" val="2679926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10"/>
          </p:nvPr>
        </p:nvSpPr>
        <p:spPr/>
        <p:txBody>
          <a:bodyPr/>
          <a:lstStyle/>
          <a:p>
            <a:fld id="{47C72B32-1A00-43DB-BBB8-B81738A4878E}" type="slidenum">
              <a:rPr lang="en-US" smtClean="0"/>
              <a:t>20</a:t>
            </a:fld>
            <a:endParaRPr lang="en-US"/>
          </a:p>
        </p:txBody>
      </p:sp>
    </p:spTree>
    <p:extLst>
      <p:ext uri="{BB962C8B-B14F-4D97-AF65-F5344CB8AC3E}">
        <p14:creationId xmlns:p14="http://schemas.microsoft.com/office/powerpoint/2010/main" val="1538932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baseline="0">
                <a:solidFill>
                  <a:srgbClr val="102B62"/>
                </a:solidFill>
              </a:defRPr>
            </a:lvl1pPr>
          </a:lstStyle>
          <a:p>
            <a:r>
              <a:rPr lang="en-US"/>
              <a:t>Different title per slide, Arial 28 </a:t>
            </a:r>
            <a:r>
              <a:rPr lang="en-US" err="1"/>
              <a:t>pt</a:t>
            </a:r>
            <a:endParaRPr lang="en-US"/>
          </a:p>
        </p:txBody>
      </p:sp>
      <p:sp>
        <p:nvSpPr>
          <p:cNvPr id="3" name="Content Placeholder 2"/>
          <p:cNvSpPr>
            <a:spLocks noGrp="1"/>
          </p:cNvSpPr>
          <p:nvPr>
            <p:ph idx="1" hasCustomPrompt="1"/>
          </p:nvPr>
        </p:nvSpPr>
        <p:spPr>
          <a:xfrm>
            <a:off x="609600" y="1498603"/>
            <a:ext cx="10972800" cy="4368799"/>
          </a:xfrm>
        </p:spPr>
        <p:txBody>
          <a:bodyPr/>
          <a:lstStyle>
            <a:lvl1pPr marL="342891" indent="-342891">
              <a:buSzPct val="125000"/>
              <a:buFont typeface="Arial" panose="020B0604020202020204" pitchFamily="34" charset="0"/>
              <a:buChar char="•"/>
              <a:defRPr sz="2200">
                <a:solidFill>
                  <a:srgbClr val="102B62"/>
                </a:solidFill>
              </a:defRPr>
            </a:lvl1pPr>
            <a:lvl2pPr marL="742932" indent="-285744">
              <a:buFont typeface="Wingdings" panose="05000000000000000000" pitchFamily="2" charset="2"/>
              <a:buChar char="§"/>
              <a:defRPr sz="2000">
                <a:solidFill>
                  <a:srgbClr val="102B62"/>
                </a:solidFill>
              </a:defRPr>
            </a:lvl2pPr>
            <a:lvl3pPr marL="1142971" indent="-228594">
              <a:buFont typeface="Wingdings" panose="05000000000000000000" pitchFamily="2" charset="2"/>
              <a:buChar char="ü"/>
              <a:defRPr sz="1800">
                <a:solidFill>
                  <a:srgbClr val="102B62"/>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8" name="Slide Number Placeholder 5"/>
          <p:cNvSpPr txBox="1">
            <a:spLocks/>
          </p:cNvSpPr>
          <p:nvPr userDrawn="1"/>
        </p:nvSpPr>
        <p:spPr>
          <a:xfrm>
            <a:off x="10972800" y="6375402"/>
            <a:ext cx="711200" cy="25931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085E4B45-3C0D-4DB7-A4A8-89FEB5CAB5B2}"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11" name="TextBox 10">
            <a:extLst>
              <a:ext uri="{FF2B5EF4-FFF2-40B4-BE49-F238E27FC236}">
                <a16:creationId xmlns:a16="http://schemas.microsoft.com/office/drawing/2014/main" id="{14C18255-AF23-473B-9B24-7E7214F4CFCF}"/>
              </a:ext>
            </a:extLst>
          </p:cNvPr>
          <p:cNvSpPr txBox="1"/>
          <p:nvPr userDrawn="1"/>
        </p:nvSpPr>
        <p:spPr>
          <a:xfrm>
            <a:off x="2760508" y="6304002"/>
            <a:ext cx="677913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30000">
                <a:solidFill>
                  <a:schemeClr val="bg1"/>
                </a:solidFill>
                <a:latin typeface="+mn-lt"/>
                <a:ea typeface="+mn-ea"/>
                <a:cs typeface="+mn-cs"/>
              </a:rPr>
              <a:t>Saving Lives. Protecting Americans.</a:t>
            </a:r>
          </a:p>
          <a:p>
            <a:pPr algn="ctr"/>
            <a:endParaRPr lang="en-US">
              <a:solidFill>
                <a:schemeClr val="bg1"/>
              </a:solidFill>
            </a:endParaRPr>
          </a:p>
        </p:txBody>
      </p:sp>
      <p:sp>
        <p:nvSpPr>
          <p:cNvPr id="12" name="Rectangle 11">
            <a:extLst>
              <a:ext uri="{FF2B5EF4-FFF2-40B4-BE49-F238E27FC236}">
                <a16:creationId xmlns:a16="http://schemas.microsoft.com/office/drawing/2014/main" id="{3F33E168-9658-47C0-A9EA-34F687BDE87F}"/>
              </a:ext>
            </a:extLst>
          </p:cNvPr>
          <p:cNvSpPr/>
          <p:nvPr userDrawn="1"/>
        </p:nvSpPr>
        <p:spPr>
          <a:xfrm>
            <a:off x="4834361" y="6487274"/>
            <a:ext cx="26725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mn-lt"/>
                <a:ea typeface="+mn-ea"/>
                <a:cs typeface="+mn-cs"/>
              </a:rPr>
              <a:t>UNCLASSIFIED/FOR PUBLIC  USE</a:t>
            </a:r>
          </a:p>
        </p:txBody>
      </p:sp>
    </p:spTree>
    <p:extLst>
      <p:ext uri="{BB962C8B-B14F-4D97-AF65-F5344CB8AC3E}">
        <p14:creationId xmlns:p14="http://schemas.microsoft.com/office/powerpoint/2010/main" val="518915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6"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a:solidFill>
                <a:schemeClr val="bg1"/>
              </a:solidFill>
            </a:endParaRPr>
          </a:p>
        </p:txBody>
      </p:sp>
      <p:pic>
        <p:nvPicPr>
          <p:cNvPr id="10" name="Picture 9"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11" name="TextBox 10">
            <a:extLst>
              <a:ext uri="{FF2B5EF4-FFF2-40B4-BE49-F238E27FC236}">
                <a16:creationId xmlns:a16="http://schemas.microsoft.com/office/drawing/2014/main" id="{1AB09E34-BE25-497F-BA37-3FB300823C4B}"/>
              </a:ext>
            </a:extLst>
          </p:cNvPr>
          <p:cNvSpPr txBox="1"/>
          <p:nvPr userDrawn="1"/>
        </p:nvSpPr>
        <p:spPr>
          <a:xfrm>
            <a:off x="1625600" y="6445355"/>
            <a:ext cx="9038848" cy="6805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a:solidFill>
                  <a:schemeClr val="bg1"/>
                </a:solidFill>
                <a:latin typeface="+mn-lt"/>
                <a:ea typeface="+mn-ea"/>
                <a:cs typeface="+mn-cs"/>
              </a:rPr>
              <a:t>Saving Lives. Protecting Americans.</a:t>
            </a:r>
          </a:p>
          <a:p>
            <a:pPr algn="ctr"/>
            <a:endParaRPr lang="en-US" sz="2400">
              <a:solidFill>
                <a:schemeClr val="bg1"/>
              </a:solidFill>
            </a:endParaRPr>
          </a:p>
        </p:txBody>
      </p:sp>
      <p:sp>
        <p:nvSpPr>
          <p:cNvPr id="7" name="Rectangle 6">
            <a:extLst>
              <a:ext uri="{FF2B5EF4-FFF2-40B4-BE49-F238E27FC236}">
                <a16:creationId xmlns:a16="http://schemas.microsoft.com/office/drawing/2014/main" id="{E1CA38B0-76F3-4707-9C39-23D0D1C1FD69}"/>
              </a:ext>
            </a:extLst>
          </p:cNvPr>
          <p:cNvSpPr/>
          <p:nvPr userDrawn="1"/>
        </p:nvSpPr>
        <p:spPr>
          <a:xfrm>
            <a:off x="5226959" y="6089134"/>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mn-lt"/>
                <a:ea typeface="+mn-ea"/>
                <a:cs typeface="+mn-cs"/>
              </a:rPr>
              <a:t>UNCLASSIFIED</a:t>
            </a:r>
          </a:p>
        </p:txBody>
      </p:sp>
      <p:sp>
        <p:nvSpPr>
          <p:cNvPr id="2" name="Rectangle 1">
            <a:extLst>
              <a:ext uri="{FF2B5EF4-FFF2-40B4-BE49-F238E27FC236}">
                <a16:creationId xmlns:a16="http://schemas.microsoft.com/office/drawing/2014/main" id="{73E77C3F-4315-4131-9AFF-161F585A0B1F}"/>
              </a:ext>
            </a:extLst>
          </p:cNvPr>
          <p:cNvSpPr/>
          <p:nvPr userDrawn="1"/>
        </p:nvSpPr>
        <p:spPr>
          <a:xfrm>
            <a:off x="4876800" y="76200"/>
            <a:ext cx="2235200"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717894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1E75D-D643-4925-BFC2-319368EB0AC0}"/>
              </a:ext>
            </a:extLst>
          </p:cNvPr>
          <p:cNvSpPr/>
          <p:nvPr userDrawn="1"/>
        </p:nvSpPr>
        <p:spPr>
          <a:xfrm>
            <a:off x="5226959" y="6089134"/>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mn-lt"/>
                <a:ea typeface="+mn-ea"/>
                <a:cs typeface="+mn-cs"/>
              </a:rPr>
              <a:t>UNCLASSIFIED</a:t>
            </a:r>
          </a:p>
        </p:txBody>
      </p:sp>
      <p:sp>
        <p:nvSpPr>
          <p:cNvPr id="5" name="Rectangle 4">
            <a:extLst>
              <a:ext uri="{FF2B5EF4-FFF2-40B4-BE49-F238E27FC236}">
                <a16:creationId xmlns:a16="http://schemas.microsoft.com/office/drawing/2014/main" id="{692B5E24-C4E4-4A1D-92E3-46B6D249EAD1}"/>
              </a:ext>
            </a:extLst>
          </p:cNvPr>
          <p:cNvSpPr/>
          <p:nvPr userDrawn="1"/>
        </p:nvSpPr>
        <p:spPr>
          <a:xfrm>
            <a:off x="4876800" y="76200"/>
            <a:ext cx="2235200"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90179574-D3FA-4082-874E-7BBE74C0EEC3}"/>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892272F9-F35B-43AC-8738-428AFCC1DE7A}"/>
              </a:ext>
            </a:extLst>
          </p:cNvPr>
          <p:cNvSpPr/>
          <p:nvPr userDrawn="1"/>
        </p:nvSpPr>
        <p:spPr>
          <a:xfrm>
            <a:off x="4876800" y="6542947"/>
            <a:ext cx="2235200"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54564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AF4E7F-03AA-49FC-98BF-1B647C41731B}"/>
              </a:ext>
            </a:extLst>
          </p:cNvPr>
          <p:cNvSpPr/>
          <p:nvPr userDrawn="1"/>
        </p:nvSpPr>
        <p:spPr>
          <a:xfrm>
            <a:off x="4876800" y="76200"/>
            <a:ext cx="2235200"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a:extLst>
              <a:ext uri="{FF2B5EF4-FFF2-40B4-BE49-F238E27FC236}">
                <a16:creationId xmlns:a16="http://schemas.microsoft.com/office/drawing/2014/main" id="{99E054BB-E3FD-4D20-9F78-B3B74726CEE2}"/>
              </a:ext>
            </a:extLst>
          </p:cNvPr>
          <p:cNvSpPr/>
          <p:nvPr userDrawn="1"/>
        </p:nvSpPr>
        <p:spPr>
          <a:xfrm>
            <a:off x="4876800" y="6578600"/>
            <a:ext cx="2235200"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037677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B9BA11-3BDA-46E1-BEEC-2D58E50858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12" name="Slide Number Placeholder 5">
            <a:extLst>
              <a:ext uri="{FF2B5EF4-FFF2-40B4-BE49-F238E27FC236}">
                <a16:creationId xmlns:a16="http://schemas.microsoft.com/office/drawing/2014/main" id="{5E206869-C91E-4B04-80A3-9C85B61BB6FE}"/>
              </a:ext>
            </a:extLst>
          </p:cNvPr>
          <p:cNvSpPr txBox="1">
            <a:spLocks/>
          </p:cNvSpPr>
          <p:nvPr userDrawn="1"/>
        </p:nvSpPr>
        <p:spPr>
          <a:xfrm>
            <a:off x="10972800" y="6375402"/>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a:solidFill>
                <a:schemeClr val="bg1"/>
              </a:solidFill>
            </a:endParaRPr>
          </a:p>
        </p:txBody>
      </p:sp>
      <p:pic>
        <p:nvPicPr>
          <p:cNvPr id="13" name="Picture 12" descr="Assistant Secretary for Preparedness and Response logo">
            <a:extLst>
              <a:ext uri="{FF2B5EF4-FFF2-40B4-BE49-F238E27FC236}">
                <a16:creationId xmlns:a16="http://schemas.microsoft.com/office/drawing/2014/main" id="{64B56544-F524-4690-8940-A775066837C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7" name="TextBox 6">
            <a:extLst>
              <a:ext uri="{FF2B5EF4-FFF2-40B4-BE49-F238E27FC236}">
                <a16:creationId xmlns:a16="http://schemas.microsoft.com/office/drawing/2014/main" id="{E96992BB-4A31-4C55-8B67-97A6413C0CEC}"/>
              </a:ext>
            </a:extLst>
          </p:cNvPr>
          <p:cNvSpPr txBox="1"/>
          <p:nvPr userDrawn="1"/>
        </p:nvSpPr>
        <p:spPr>
          <a:xfrm>
            <a:off x="1625600" y="6445355"/>
            <a:ext cx="9038848" cy="6805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a:solidFill>
                  <a:schemeClr val="bg1"/>
                </a:solidFill>
                <a:latin typeface="+mn-lt"/>
                <a:ea typeface="+mn-ea"/>
                <a:cs typeface="+mn-cs"/>
              </a:rPr>
              <a:t>Saving Lives. Protecting Americans.</a:t>
            </a:r>
          </a:p>
          <a:p>
            <a:pPr algn="ctr"/>
            <a:endParaRPr lang="en-US" sz="2400">
              <a:solidFill>
                <a:schemeClr val="bg1"/>
              </a:solidFill>
            </a:endParaRPr>
          </a:p>
        </p:txBody>
      </p:sp>
      <p:sp>
        <p:nvSpPr>
          <p:cNvPr id="8" name="Rectangle 7">
            <a:extLst>
              <a:ext uri="{FF2B5EF4-FFF2-40B4-BE49-F238E27FC236}">
                <a16:creationId xmlns:a16="http://schemas.microsoft.com/office/drawing/2014/main" id="{7EE505DF-919F-45A1-B310-2CEC7D165091}"/>
              </a:ext>
            </a:extLst>
          </p:cNvPr>
          <p:cNvSpPr/>
          <p:nvPr userDrawn="1"/>
        </p:nvSpPr>
        <p:spPr>
          <a:xfrm>
            <a:off x="3924977" y="6089134"/>
            <a:ext cx="4273478"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mn-lt"/>
                <a:ea typeface="+mn-ea"/>
                <a:cs typeface="+mn-cs"/>
              </a:rPr>
              <a:t>UNCLASSIFIED//FOR OFFICIAL USE ONLY</a:t>
            </a:r>
          </a:p>
        </p:txBody>
      </p:sp>
      <p:sp>
        <p:nvSpPr>
          <p:cNvPr id="2" name="Rectangle 1">
            <a:extLst>
              <a:ext uri="{FF2B5EF4-FFF2-40B4-BE49-F238E27FC236}">
                <a16:creationId xmlns:a16="http://schemas.microsoft.com/office/drawing/2014/main" id="{F5098D51-7526-4A26-97B6-FFDE69163DDE}"/>
              </a:ext>
            </a:extLst>
          </p:cNvPr>
          <p:cNvSpPr/>
          <p:nvPr userDrawn="1"/>
        </p:nvSpPr>
        <p:spPr>
          <a:xfrm>
            <a:off x="4876800" y="76200"/>
            <a:ext cx="2235200"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17886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2" name="Title 1"/>
          <p:cNvSpPr>
            <a:spLocks noGrp="1"/>
          </p:cNvSpPr>
          <p:nvPr>
            <p:ph type="title" hasCustomPrompt="1"/>
          </p:nvPr>
        </p:nvSpPr>
        <p:spPr/>
        <p:txBody>
          <a:bodyPr>
            <a:normAutofit/>
          </a:bodyPr>
          <a:lstStyle>
            <a:lvl1pPr>
              <a:defRPr sz="2800" b="1">
                <a:solidFill>
                  <a:srgbClr val="102B62"/>
                </a:solidFill>
              </a:defRPr>
            </a:lvl1pPr>
          </a:lstStyle>
          <a:p>
            <a:r>
              <a:rPr lang="en-US"/>
              <a:t>Different title per slide, Arial 28 </a:t>
            </a:r>
            <a:r>
              <a:rPr lang="en-US" err="1"/>
              <a:t>pt</a:t>
            </a:r>
            <a:endParaRPr lang="en-US"/>
          </a:p>
        </p:txBody>
      </p:sp>
      <p:sp>
        <p:nvSpPr>
          <p:cNvPr id="7" name="Slide Number Placeholder 5"/>
          <p:cNvSpPr txBox="1">
            <a:spLocks/>
          </p:cNvSpPr>
          <p:nvPr userDrawn="1"/>
        </p:nvSpPr>
        <p:spPr>
          <a:xfrm>
            <a:off x="10972800" y="6375402"/>
            <a:ext cx="711200" cy="25931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085E4B45-3C0D-4DB7-A4A8-89FEB5CAB5B2}"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Arial"/>
              <a:ea typeface="+mn-ea"/>
              <a:cs typeface="+mn-cs"/>
            </a:endParaRPr>
          </a:p>
        </p:txBody>
      </p:sp>
      <p:pic>
        <p:nvPicPr>
          <p:cNvPr id="11" name="Picture 10"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10" name="TextBox 9">
            <a:extLst>
              <a:ext uri="{FF2B5EF4-FFF2-40B4-BE49-F238E27FC236}">
                <a16:creationId xmlns:a16="http://schemas.microsoft.com/office/drawing/2014/main" id="{14C18255-AF23-473B-9B24-7E7214F4CFCF}"/>
              </a:ext>
            </a:extLst>
          </p:cNvPr>
          <p:cNvSpPr txBox="1"/>
          <p:nvPr userDrawn="1"/>
        </p:nvSpPr>
        <p:spPr>
          <a:xfrm>
            <a:off x="2804754" y="6273800"/>
            <a:ext cx="677913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u="none" strike="noStrike" kern="1200" baseline="30000">
                <a:solidFill>
                  <a:schemeClr val="bg1"/>
                </a:solidFill>
                <a:latin typeface="+mn-lt"/>
                <a:ea typeface="+mn-ea"/>
                <a:cs typeface="+mn-cs"/>
              </a:rPr>
              <a:t>Saving Lives. Protecting Americans.</a:t>
            </a:r>
          </a:p>
          <a:p>
            <a:pPr algn="ctr"/>
            <a:endParaRPr lang="en-US">
              <a:solidFill>
                <a:schemeClr val="bg1"/>
              </a:solidFill>
            </a:endParaRPr>
          </a:p>
        </p:txBody>
      </p:sp>
      <p:sp>
        <p:nvSpPr>
          <p:cNvPr id="8" name="Rectangle 7">
            <a:extLst>
              <a:ext uri="{FF2B5EF4-FFF2-40B4-BE49-F238E27FC236}">
                <a16:creationId xmlns:a16="http://schemas.microsoft.com/office/drawing/2014/main" id="{3F33E168-9658-47C0-A9EA-34F687BDE87F}"/>
              </a:ext>
            </a:extLst>
          </p:cNvPr>
          <p:cNvSpPr/>
          <p:nvPr userDrawn="1"/>
        </p:nvSpPr>
        <p:spPr>
          <a:xfrm>
            <a:off x="4834361" y="6487274"/>
            <a:ext cx="26725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mn-lt"/>
                <a:ea typeface="+mn-ea"/>
                <a:cs typeface="+mn-cs"/>
              </a:rPr>
              <a:t>UNCLASSIFIED/FOR PUBLIC  USE</a:t>
            </a:r>
          </a:p>
        </p:txBody>
      </p:sp>
    </p:spTree>
    <p:extLst>
      <p:ext uri="{BB962C8B-B14F-4D97-AF65-F5344CB8AC3E}">
        <p14:creationId xmlns:p14="http://schemas.microsoft.com/office/powerpoint/2010/main" val="1956988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365376"/>
            <a:ext cx="10363200" cy="1470025"/>
          </a:xfrm>
        </p:spPr>
        <p:txBody>
          <a:bodyPr>
            <a:normAutofit/>
          </a:bodyPr>
          <a:lstStyle>
            <a:lvl1pPr>
              <a:defRPr sz="4267" b="1">
                <a:solidFill>
                  <a:srgbClr val="102B62"/>
                </a:solidFill>
              </a:defRPr>
            </a:lvl1pPr>
          </a:lstStyle>
          <a:p>
            <a:r>
              <a:rPr lang="en-US"/>
              <a:t>Title, Arial Bold, 32 </a:t>
            </a:r>
            <a:r>
              <a:rPr lang="en-US" err="1"/>
              <a:t>pt</a:t>
            </a:r>
            <a:endParaRPr lang="en-US"/>
          </a:p>
        </p:txBody>
      </p:sp>
      <p:sp>
        <p:nvSpPr>
          <p:cNvPr id="3" name="Subtitle 2"/>
          <p:cNvSpPr>
            <a:spLocks noGrp="1"/>
          </p:cNvSpPr>
          <p:nvPr>
            <p:ph type="subTitle" idx="1" hasCustomPrompt="1"/>
          </p:nvPr>
        </p:nvSpPr>
        <p:spPr>
          <a:xfrm>
            <a:off x="1828800" y="4318000"/>
            <a:ext cx="8534400" cy="1752600"/>
          </a:xfrm>
        </p:spPr>
        <p:txBody>
          <a:bodyPr>
            <a:normAutofit/>
          </a:bodyPr>
          <a:lstStyle>
            <a:lvl1pPr marL="0" indent="0" algn="ctr">
              <a:buNone/>
              <a:defRPr sz="3200" b="1" baseline="0">
                <a:solidFill>
                  <a:srgbClr val="102B6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Presenter Name</a:t>
            </a:r>
            <a:br>
              <a:rPr lang="en-US"/>
            </a:br>
            <a:r>
              <a:rPr lang="en-US"/>
              <a:t>Month DD, YYYY</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45601" y="397218"/>
            <a:ext cx="2624732" cy="1133132"/>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803400"/>
          </a:xfrm>
          <a:prstGeom prst="rect">
            <a:avLst/>
          </a:prstGeom>
        </p:spPr>
      </p:pic>
      <p:pic>
        <p:nvPicPr>
          <p:cNvPr id="9" name="Picture 8" descr="Department of Health and Human Services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800" y="88900"/>
            <a:ext cx="1625600" cy="1625600"/>
          </a:xfrm>
          <a:prstGeom prst="rect">
            <a:avLst/>
          </a:prstGeom>
        </p:spPr>
      </p:pic>
      <p:pic>
        <p:nvPicPr>
          <p:cNvPr id="10" name="Picture 9" descr="Assistant Secretary for Preparedness and Response logo"/>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245601" y="584200"/>
            <a:ext cx="2624732" cy="655467"/>
          </a:xfrm>
          <a:prstGeom prst="rect">
            <a:avLst/>
          </a:prstGeom>
        </p:spPr>
      </p:pic>
    </p:spTree>
    <p:extLst>
      <p:ext uri="{BB962C8B-B14F-4D97-AF65-F5344CB8AC3E}">
        <p14:creationId xmlns:p14="http://schemas.microsoft.com/office/powerpoint/2010/main" val="2351479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6" name="Slide Number Placeholder 5"/>
          <p:cNvSpPr txBox="1">
            <a:spLocks/>
          </p:cNvSpPr>
          <p:nvPr userDrawn="1"/>
        </p:nvSpPr>
        <p:spPr>
          <a:xfrm>
            <a:off x="10972800" y="6375402"/>
            <a:ext cx="711200" cy="25931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085E4B45-3C0D-4DB7-A4A8-89FEB5CAB5B2}"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5" name="TextBox 4"/>
          <p:cNvSpPr txBox="1"/>
          <p:nvPr userDrawn="1"/>
        </p:nvSpPr>
        <p:spPr>
          <a:xfrm>
            <a:off x="1625600" y="6375402"/>
            <a:ext cx="9038848" cy="53347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30000" noProof="0">
                <a:ln>
                  <a:noFill/>
                </a:ln>
                <a:solidFill>
                  <a:prstClr val="white"/>
                </a:solidFill>
                <a:effectLst/>
                <a:uLnTx/>
                <a:uFillTx/>
                <a:latin typeface="Arial"/>
                <a:ea typeface="+mn-ea"/>
                <a:cs typeface="+mn-cs"/>
              </a:rPr>
              <a:t>Saving Lives. Protecting Americans.</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3F33E168-9658-47C0-A9EA-34F687BDE87F}"/>
              </a:ext>
            </a:extLst>
          </p:cNvPr>
          <p:cNvSpPr/>
          <p:nvPr userDrawn="1"/>
        </p:nvSpPr>
        <p:spPr>
          <a:xfrm>
            <a:off x="4834361" y="6487274"/>
            <a:ext cx="26725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mn-lt"/>
                <a:ea typeface="+mn-ea"/>
                <a:cs typeface="+mn-cs"/>
              </a:rPr>
              <a:t>UNCLASSIFIED/FOR PUBLIC  USE</a:t>
            </a:r>
          </a:p>
        </p:txBody>
      </p:sp>
    </p:spTree>
    <p:extLst>
      <p:ext uri="{BB962C8B-B14F-4D97-AF65-F5344CB8AC3E}">
        <p14:creationId xmlns:p14="http://schemas.microsoft.com/office/powerpoint/2010/main" val="1393949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B9BA11-3BDA-46E1-BEEC-2D58E50858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12" name="Slide Number Placeholder 5">
            <a:extLst>
              <a:ext uri="{FF2B5EF4-FFF2-40B4-BE49-F238E27FC236}">
                <a16:creationId xmlns:a16="http://schemas.microsoft.com/office/drawing/2014/main" id="{5E206869-C91E-4B04-80A3-9C85B61BB6FE}"/>
              </a:ext>
            </a:extLst>
          </p:cNvPr>
          <p:cNvSpPr txBox="1">
            <a:spLocks/>
          </p:cNvSpPr>
          <p:nvPr userDrawn="1"/>
        </p:nvSpPr>
        <p:spPr>
          <a:xfrm>
            <a:off x="10972800" y="6375402"/>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a:solidFill>
                <a:schemeClr val="bg1"/>
              </a:solidFill>
            </a:endParaRPr>
          </a:p>
        </p:txBody>
      </p:sp>
      <p:pic>
        <p:nvPicPr>
          <p:cNvPr id="13" name="Picture 12" descr="Assistant Secretary for Preparedness and Response logo">
            <a:extLst>
              <a:ext uri="{FF2B5EF4-FFF2-40B4-BE49-F238E27FC236}">
                <a16:creationId xmlns:a16="http://schemas.microsoft.com/office/drawing/2014/main" id="{64B56544-F524-4690-8940-A775066837C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7" name="TextBox 6">
            <a:extLst>
              <a:ext uri="{FF2B5EF4-FFF2-40B4-BE49-F238E27FC236}">
                <a16:creationId xmlns:a16="http://schemas.microsoft.com/office/drawing/2014/main" id="{E96992BB-4A31-4C55-8B67-97A6413C0CEC}"/>
              </a:ext>
            </a:extLst>
          </p:cNvPr>
          <p:cNvSpPr txBox="1"/>
          <p:nvPr userDrawn="1"/>
        </p:nvSpPr>
        <p:spPr>
          <a:xfrm>
            <a:off x="1625600" y="6301519"/>
            <a:ext cx="9038848" cy="6805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a:solidFill>
                  <a:schemeClr val="bg1"/>
                </a:solidFill>
                <a:latin typeface="+mn-lt"/>
                <a:ea typeface="+mn-ea"/>
                <a:cs typeface="+mn-cs"/>
              </a:rPr>
              <a:t>Saving Lives. Protecting Americans.</a:t>
            </a:r>
          </a:p>
          <a:p>
            <a:pPr algn="ctr"/>
            <a:endParaRPr lang="en-US" sz="2400">
              <a:solidFill>
                <a:schemeClr val="bg1"/>
              </a:solidFill>
            </a:endParaRPr>
          </a:p>
        </p:txBody>
      </p:sp>
      <p:sp>
        <p:nvSpPr>
          <p:cNvPr id="2" name="Rectangle 1">
            <a:extLst>
              <a:ext uri="{FF2B5EF4-FFF2-40B4-BE49-F238E27FC236}">
                <a16:creationId xmlns:a16="http://schemas.microsoft.com/office/drawing/2014/main" id="{F5098D51-7526-4A26-97B6-FFDE69163DDE}"/>
              </a:ext>
            </a:extLst>
          </p:cNvPr>
          <p:cNvSpPr/>
          <p:nvPr userDrawn="1"/>
        </p:nvSpPr>
        <p:spPr>
          <a:xfrm>
            <a:off x="4876800" y="76200"/>
            <a:ext cx="2235200"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3F33E168-9658-47C0-A9EA-34F687BDE87F}"/>
              </a:ext>
            </a:extLst>
          </p:cNvPr>
          <p:cNvSpPr/>
          <p:nvPr userDrawn="1"/>
        </p:nvSpPr>
        <p:spPr>
          <a:xfrm>
            <a:off x="4834361" y="6487274"/>
            <a:ext cx="26725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mn-lt"/>
                <a:ea typeface="+mn-ea"/>
                <a:cs typeface="+mn-cs"/>
              </a:rPr>
              <a:t>UNCLASSIFIED/FOR PUBLIC  USE</a:t>
            </a:r>
          </a:p>
        </p:txBody>
      </p:sp>
    </p:spTree>
    <p:extLst>
      <p:ext uri="{BB962C8B-B14F-4D97-AF65-F5344CB8AC3E}">
        <p14:creationId xmlns:p14="http://schemas.microsoft.com/office/powerpoint/2010/main" val="2588693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365376"/>
            <a:ext cx="10363200" cy="1470025"/>
          </a:xfrm>
        </p:spPr>
        <p:txBody>
          <a:bodyPr>
            <a:normAutofit/>
          </a:bodyPr>
          <a:lstStyle>
            <a:lvl1pPr>
              <a:defRPr sz="4267" b="1">
                <a:solidFill>
                  <a:srgbClr val="102B62"/>
                </a:solidFill>
              </a:defRPr>
            </a:lvl1pPr>
          </a:lstStyle>
          <a:p>
            <a:r>
              <a:rPr lang="en-US"/>
              <a:t>Title, Arial Bold, 32 </a:t>
            </a:r>
            <a:r>
              <a:rPr lang="en-US" err="1"/>
              <a:t>pt</a:t>
            </a:r>
            <a:endParaRPr lang="en-US"/>
          </a:p>
        </p:txBody>
      </p:sp>
      <p:sp>
        <p:nvSpPr>
          <p:cNvPr id="3" name="Subtitle 2"/>
          <p:cNvSpPr>
            <a:spLocks noGrp="1"/>
          </p:cNvSpPr>
          <p:nvPr>
            <p:ph type="subTitle" idx="1" hasCustomPrompt="1"/>
          </p:nvPr>
        </p:nvSpPr>
        <p:spPr>
          <a:xfrm>
            <a:off x="1828800" y="4229101"/>
            <a:ext cx="8534400" cy="1536700"/>
          </a:xfrm>
        </p:spPr>
        <p:txBody>
          <a:bodyPr>
            <a:normAutofit/>
          </a:bodyPr>
          <a:lstStyle>
            <a:lvl1pPr marL="0" marR="0" indent="0" algn="ctr" defTabSz="1219170" rtl="0" eaLnBrk="1" fontAlgn="auto" latinLnBrk="0" hangingPunct="1">
              <a:lnSpc>
                <a:spcPct val="100000"/>
              </a:lnSpc>
              <a:spcBef>
                <a:spcPts val="0"/>
              </a:spcBef>
              <a:spcAft>
                <a:spcPts val="0"/>
              </a:spcAft>
              <a:buClrTx/>
              <a:buSzTx/>
              <a:buFontTx/>
              <a:buNone/>
              <a:tabLst/>
              <a:defRPr sz="3200" b="1" baseline="0">
                <a:solidFill>
                  <a:srgbClr val="102B6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Presenter Name</a:t>
            </a:r>
            <a:br>
              <a:rPr lang="en-US"/>
            </a:br>
            <a:r>
              <a:rPr lang="en-US"/>
              <a:t>Month DD, YYYY</a:t>
            </a:r>
            <a:br>
              <a:rPr lang="en-US"/>
            </a:b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45601" y="397218"/>
            <a:ext cx="2624732" cy="1133132"/>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803400"/>
          </a:xfrm>
          <a:prstGeom prst="rect">
            <a:avLst/>
          </a:prstGeom>
        </p:spPr>
      </p:pic>
      <p:pic>
        <p:nvPicPr>
          <p:cNvPr id="9" name="Picture 8" descr="Department of Health and Human Services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800" y="88900"/>
            <a:ext cx="1625600" cy="1625600"/>
          </a:xfrm>
          <a:prstGeom prst="rect">
            <a:avLst/>
          </a:prstGeom>
        </p:spPr>
      </p:pic>
      <p:pic>
        <p:nvPicPr>
          <p:cNvPr id="10" name="Picture 9" descr="Assistant Secretary for Preparedness and Response logo"/>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245601" y="584200"/>
            <a:ext cx="2624732" cy="655467"/>
          </a:xfrm>
          <a:prstGeom prst="rect">
            <a:avLst/>
          </a:prstGeom>
        </p:spPr>
      </p:pic>
      <p:sp>
        <p:nvSpPr>
          <p:cNvPr id="5" name="Text Placeholder 4">
            <a:extLst>
              <a:ext uri="{FF2B5EF4-FFF2-40B4-BE49-F238E27FC236}">
                <a16:creationId xmlns:a16="http://schemas.microsoft.com/office/drawing/2014/main" id="{ED2E9262-7DCA-4718-863D-6BEE5080DFC1}"/>
              </a:ext>
            </a:extLst>
          </p:cNvPr>
          <p:cNvSpPr>
            <a:spLocks noGrp="1"/>
          </p:cNvSpPr>
          <p:nvPr>
            <p:ph type="body" sz="quarter" idx="10" hasCustomPrompt="1"/>
          </p:nvPr>
        </p:nvSpPr>
        <p:spPr>
          <a:xfrm>
            <a:off x="1828800" y="5664200"/>
            <a:ext cx="8534400" cy="609600"/>
          </a:xfrm>
        </p:spPr>
        <p:txBody>
          <a:bodyPr>
            <a:normAutofit/>
          </a:bodyPr>
          <a:lstStyle>
            <a:lvl1pPr marL="0" indent="0" algn="ctr">
              <a:buNone/>
              <a:defRPr sz="2400"/>
            </a:lvl1pPr>
          </a:lstStyle>
          <a:p>
            <a:pPr lvl="0"/>
            <a:r>
              <a:rPr lang="en-US"/>
              <a:t>Conference Name, Location (if applicable)</a:t>
            </a:r>
          </a:p>
        </p:txBody>
      </p:sp>
      <p:sp>
        <p:nvSpPr>
          <p:cNvPr id="4" name="Rectangle 3">
            <a:extLst>
              <a:ext uri="{FF2B5EF4-FFF2-40B4-BE49-F238E27FC236}">
                <a16:creationId xmlns:a16="http://schemas.microsoft.com/office/drawing/2014/main" id="{32434335-F91D-4240-B8F8-477A96670E4A}"/>
              </a:ext>
            </a:extLst>
          </p:cNvPr>
          <p:cNvSpPr/>
          <p:nvPr userDrawn="1"/>
        </p:nvSpPr>
        <p:spPr>
          <a:xfrm>
            <a:off x="4876800" y="6602819"/>
            <a:ext cx="2235200"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46796F16-CED0-49EE-9F7D-C89AD109D105}"/>
              </a:ext>
            </a:extLst>
          </p:cNvPr>
          <p:cNvSpPr txBox="1"/>
          <p:nvPr userDrawn="1"/>
        </p:nvSpPr>
        <p:spPr>
          <a:xfrm>
            <a:off x="5226959" y="6375400"/>
            <a:ext cx="1673856" cy="338554"/>
          </a:xfrm>
          <a:prstGeom prst="rect">
            <a:avLst/>
          </a:prstGeom>
          <a:noFill/>
        </p:spPr>
        <p:txBody>
          <a:bodyPr wrap="none" rtlCol="0">
            <a:spAutoFit/>
          </a:bodyPr>
          <a:lstStyle/>
          <a:p>
            <a:r>
              <a:rPr lang="en-US" sz="1600">
                <a:solidFill>
                  <a:srgbClr val="00B050"/>
                </a:solidFill>
              </a:rPr>
              <a:t>UNCLASSIFIED</a:t>
            </a:r>
          </a:p>
        </p:txBody>
      </p:sp>
    </p:spTree>
    <p:extLst>
      <p:ext uri="{BB962C8B-B14F-4D97-AF65-F5344CB8AC3E}">
        <p14:creationId xmlns:p14="http://schemas.microsoft.com/office/powerpoint/2010/main" val="938919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498601"/>
            <a:ext cx="10972800" cy="4368799"/>
          </a:xfrm>
        </p:spPr>
        <p:txBody>
          <a:bodyPr/>
          <a:lstStyle>
            <a:lvl1pPr marL="457189" indent="-457189">
              <a:buSzPct val="125000"/>
              <a:buFont typeface="Arial" panose="020B0604020202020204" pitchFamily="34" charset="0"/>
              <a:buChar char="•"/>
              <a:defRPr sz="2933">
                <a:solidFill>
                  <a:srgbClr val="102B62"/>
                </a:solidFill>
              </a:defRPr>
            </a:lvl1pPr>
            <a:lvl2pPr marL="990575" indent="-380990">
              <a:buFont typeface="Wingdings" panose="05000000000000000000" pitchFamily="2" charset="2"/>
              <a:buChar char="§"/>
              <a:defRPr sz="2667">
                <a:solidFill>
                  <a:srgbClr val="102B62"/>
                </a:solidFill>
              </a:defRPr>
            </a:lvl2pPr>
            <a:lvl3pPr marL="1523962" indent="-304792">
              <a:buFont typeface="Wingdings" panose="05000000000000000000" pitchFamily="2" charset="2"/>
              <a:buChar char="ü"/>
              <a:defRPr sz="2400">
                <a:solidFill>
                  <a:srgbClr val="102B62"/>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8"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a:solidFill>
                <a:schemeClr val="bg1"/>
              </a:solidFill>
            </a:endParaRPr>
          </a:p>
        </p:txBody>
      </p:sp>
      <p:pic>
        <p:nvPicPr>
          <p:cNvPr id="10" name="Picture 9"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11" name="TextBox 10">
            <a:extLst>
              <a:ext uri="{FF2B5EF4-FFF2-40B4-BE49-F238E27FC236}">
                <a16:creationId xmlns:a16="http://schemas.microsoft.com/office/drawing/2014/main" id="{14C18255-AF23-473B-9B24-7E7214F4CFCF}"/>
              </a:ext>
            </a:extLst>
          </p:cNvPr>
          <p:cNvSpPr txBox="1"/>
          <p:nvPr userDrawn="1"/>
        </p:nvSpPr>
        <p:spPr>
          <a:xfrm>
            <a:off x="1625600" y="6445355"/>
            <a:ext cx="9038848" cy="6805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a:solidFill>
                  <a:schemeClr val="bg1"/>
                </a:solidFill>
                <a:latin typeface="+mn-lt"/>
                <a:ea typeface="+mn-ea"/>
                <a:cs typeface="+mn-cs"/>
              </a:rPr>
              <a:t>Saving Lives. Protecting Americans.</a:t>
            </a:r>
          </a:p>
          <a:p>
            <a:pPr algn="ctr"/>
            <a:endParaRPr lang="en-US" sz="2400">
              <a:solidFill>
                <a:schemeClr val="bg1"/>
              </a:solidFill>
            </a:endParaRPr>
          </a:p>
        </p:txBody>
      </p:sp>
      <p:sp>
        <p:nvSpPr>
          <p:cNvPr id="9" name="Rectangle 8">
            <a:extLst>
              <a:ext uri="{FF2B5EF4-FFF2-40B4-BE49-F238E27FC236}">
                <a16:creationId xmlns:a16="http://schemas.microsoft.com/office/drawing/2014/main" id="{3F33E168-9658-47C0-A9EA-34F687BDE87F}"/>
              </a:ext>
            </a:extLst>
          </p:cNvPr>
          <p:cNvSpPr/>
          <p:nvPr userDrawn="1"/>
        </p:nvSpPr>
        <p:spPr>
          <a:xfrm>
            <a:off x="5226959" y="6089134"/>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mn-lt"/>
                <a:ea typeface="+mn-ea"/>
                <a:cs typeface="+mn-cs"/>
              </a:rPr>
              <a:t>UNCLASSIFIED</a:t>
            </a:r>
          </a:p>
        </p:txBody>
      </p:sp>
      <p:sp>
        <p:nvSpPr>
          <p:cNvPr id="4" name="Rectangle 3">
            <a:extLst>
              <a:ext uri="{FF2B5EF4-FFF2-40B4-BE49-F238E27FC236}">
                <a16:creationId xmlns:a16="http://schemas.microsoft.com/office/drawing/2014/main" id="{142AD503-DB85-493D-8668-388C59C29732}"/>
              </a:ext>
            </a:extLst>
          </p:cNvPr>
          <p:cNvSpPr/>
          <p:nvPr userDrawn="1"/>
        </p:nvSpPr>
        <p:spPr>
          <a:xfrm>
            <a:off x="4876800" y="76200"/>
            <a:ext cx="2235200"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p:txBody>
          <a:bodyPr>
            <a:normAutofit/>
          </a:bodyPr>
          <a:lstStyle>
            <a:lvl1pPr>
              <a:defRPr sz="3733" b="1" baseline="0">
                <a:solidFill>
                  <a:srgbClr val="102B62"/>
                </a:solidFill>
              </a:defRPr>
            </a:lvl1pPr>
          </a:lstStyle>
          <a:p>
            <a:r>
              <a:rPr lang="en-US"/>
              <a:t>Different title per slide, Arial 28 </a:t>
            </a:r>
            <a:r>
              <a:rPr lang="en-US" err="1"/>
              <a:t>pt</a:t>
            </a:r>
            <a:endParaRPr lang="en-US"/>
          </a:p>
        </p:txBody>
      </p:sp>
    </p:spTree>
    <p:extLst>
      <p:ext uri="{BB962C8B-B14F-4D97-AF65-F5344CB8AC3E}">
        <p14:creationId xmlns:p14="http://schemas.microsoft.com/office/powerpoint/2010/main" val="75121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3" name="Content Placeholder 2"/>
          <p:cNvSpPr>
            <a:spLocks noGrp="1"/>
          </p:cNvSpPr>
          <p:nvPr>
            <p:ph sz="half" idx="1"/>
          </p:nvPr>
        </p:nvSpPr>
        <p:spPr>
          <a:xfrm>
            <a:off x="609600" y="1498600"/>
            <a:ext cx="5384800" cy="4368800"/>
          </a:xfrm>
        </p:spPr>
        <p:txBody>
          <a:bodyPr/>
          <a:lstStyle>
            <a:lvl1pPr marL="457189" indent="-457189">
              <a:buFont typeface="Arial" panose="020B0604020202020204" pitchFamily="34" charset="0"/>
              <a:buChar char="•"/>
              <a:defRPr sz="2933">
                <a:solidFill>
                  <a:srgbClr val="102B62"/>
                </a:solidFill>
              </a:defRPr>
            </a:lvl1pPr>
            <a:lvl2pPr marL="990575" indent="-380990">
              <a:buFont typeface="Wingdings" panose="05000000000000000000" pitchFamily="2" charset="2"/>
              <a:buChar char="§"/>
              <a:defRPr sz="2667">
                <a:solidFill>
                  <a:srgbClr val="102B62"/>
                </a:solidFill>
              </a:defRPr>
            </a:lvl2pPr>
            <a:lvl3pPr marL="1523962" indent="-304792">
              <a:buFont typeface="Wingdings" panose="05000000000000000000" pitchFamily="2" charset="2"/>
              <a:buChar char="ü"/>
              <a:defRPr sz="2400">
                <a:solidFill>
                  <a:srgbClr val="102B62"/>
                </a:solidFill>
              </a:defRPr>
            </a:lvl3pPr>
            <a:lvl4pPr>
              <a:defRPr sz="2400">
                <a:solidFill>
                  <a:srgbClr val="002060"/>
                </a:solidFill>
              </a:defRPr>
            </a:lvl4pPr>
            <a:lvl5pPr>
              <a:defRPr sz="2400">
                <a:solidFill>
                  <a:srgbClr val="00206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97600" y="1498600"/>
            <a:ext cx="5384800" cy="4368800"/>
          </a:xfrm>
        </p:spPr>
        <p:txBody>
          <a:bodyPr>
            <a:normAutofit/>
          </a:bodyPr>
          <a:lstStyle>
            <a:lvl1pPr marL="457189" indent="-457189" algn="l" defTabSz="1219170" rtl="0" eaLnBrk="1" latinLnBrk="0" hangingPunct="1">
              <a:spcBef>
                <a:spcPct val="20000"/>
              </a:spcBef>
              <a:buFont typeface="Arial" panose="020B0604020202020204" pitchFamily="34" charset="0"/>
              <a:buChar char="•"/>
              <a:defRPr lang="en-US" sz="2933" kern="1200" dirty="0" smtClean="0">
                <a:solidFill>
                  <a:srgbClr val="102B62"/>
                </a:solidFill>
                <a:latin typeface="+mn-lt"/>
                <a:ea typeface="+mn-ea"/>
                <a:cs typeface="+mn-cs"/>
              </a:defRPr>
            </a:lvl1pPr>
            <a:lvl2pPr marL="1066773" indent="-457189" algn="l" defTabSz="1219170" rtl="0" eaLnBrk="1" latinLnBrk="0" hangingPunct="1">
              <a:spcBef>
                <a:spcPct val="20000"/>
              </a:spcBef>
              <a:buFont typeface="Wingdings" panose="05000000000000000000" pitchFamily="2" charset="2"/>
              <a:buChar char="§"/>
              <a:defRPr lang="en-US" sz="2667" kern="1200" dirty="0" smtClean="0">
                <a:solidFill>
                  <a:srgbClr val="102B62"/>
                </a:solidFill>
                <a:latin typeface="+mn-lt"/>
                <a:ea typeface="+mn-ea"/>
                <a:cs typeface="+mn-cs"/>
              </a:defRPr>
            </a:lvl2pPr>
            <a:lvl3pPr marL="1523962" indent="-304792" algn="l" defTabSz="1219170" rtl="0" eaLnBrk="1" latinLnBrk="0" hangingPunct="1">
              <a:spcBef>
                <a:spcPct val="20000"/>
              </a:spcBef>
              <a:buFont typeface="Wingdings" panose="05000000000000000000" pitchFamily="2" charset="2"/>
              <a:buChar char="ü"/>
              <a:defRPr lang="en-US" sz="2400" kern="1200" dirty="0" smtClean="0">
                <a:solidFill>
                  <a:srgbClr val="102B62"/>
                </a:solidFill>
                <a:latin typeface="+mn-lt"/>
                <a:ea typeface="+mn-ea"/>
                <a:cs typeface="+mn-cs"/>
              </a:defRPr>
            </a:lvl3pPr>
            <a:lvl4pPr>
              <a:defRPr sz="2400">
                <a:solidFill>
                  <a:srgbClr val="002060"/>
                </a:solidFill>
              </a:defRPr>
            </a:lvl4pPr>
            <a:lvl5pPr>
              <a:defRPr sz="2400">
                <a:solidFill>
                  <a:srgbClr val="00206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9"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a:solidFill>
                <a:schemeClr val="bg1"/>
              </a:solidFill>
            </a:endParaRPr>
          </a:p>
        </p:txBody>
      </p:sp>
      <p:pic>
        <p:nvPicPr>
          <p:cNvPr id="13" name="Picture 12"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14" name="TextBox 13">
            <a:extLst>
              <a:ext uri="{FF2B5EF4-FFF2-40B4-BE49-F238E27FC236}">
                <a16:creationId xmlns:a16="http://schemas.microsoft.com/office/drawing/2014/main" id="{59524643-77D2-47CD-9A7C-166B85105060}"/>
              </a:ext>
            </a:extLst>
          </p:cNvPr>
          <p:cNvSpPr txBox="1"/>
          <p:nvPr userDrawn="1"/>
        </p:nvSpPr>
        <p:spPr>
          <a:xfrm>
            <a:off x="1625600" y="6445355"/>
            <a:ext cx="9038848" cy="6805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a:solidFill>
                  <a:schemeClr val="bg1"/>
                </a:solidFill>
                <a:latin typeface="+mn-lt"/>
                <a:ea typeface="+mn-ea"/>
                <a:cs typeface="+mn-cs"/>
              </a:rPr>
              <a:t>Saving Lives. Protecting Americans.</a:t>
            </a:r>
          </a:p>
          <a:p>
            <a:pPr algn="ctr"/>
            <a:endParaRPr lang="en-US" sz="2400">
              <a:solidFill>
                <a:schemeClr val="bg1"/>
              </a:solidFill>
            </a:endParaRPr>
          </a:p>
        </p:txBody>
      </p:sp>
      <p:sp>
        <p:nvSpPr>
          <p:cNvPr id="10" name="Rectangle 9">
            <a:extLst>
              <a:ext uri="{FF2B5EF4-FFF2-40B4-BE49-F238E27FC236}">
                <a16:creationId xmlns:a16="http://schemas.microsoft.com/office/drawing/2014/main" id="{0C298C00-0DC9-4A13-8D2B-538A734470F8}"/>
              </a:ext>
            </a:extLst>
          </p:cNvPr>
          <p:cNvSpPr/>
          <p:nvPr userDrawn="1"/>
        </p:nvSpPr>
        <p:spPr>
          <a:xfrm>
            <a:off x="5226959" y="6089134"/>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mn-lt"/>
                <a:ea typeface="+mn-ea"/>
                <a:cs typeface="+mn-cs"/>
              </a:rPr>
              <a:t>UNCLASSIFIED</a:t>
            </a:r>
          </a:p>
        </p:txBody>
      </p:sp>
      <p:sp>
        <p:nvSpPr>
          <p:cNvPr id="5" name="Rectangle 4">
            <a:extLst>
              <a:ext uri="{FF2B5EF4-FFF2-40B4-BE49-F238E27FC236}">
                <a16:creationId xmlns:a16="http://schemas.microsoft.com/office/drawing/2014/main" id="{D8E3D5BE-A610-4A23-9E86-09B45BACBE3E}"/>
              </a:ext>
            </a:extLst>
          </p:cNvPr>
          <p:cNvSpPr/>
          <p:nvPr userDrawn="1"/>
        </p:nvSpPr>
        <p:spPr>
          <a:xfrm>
            <a:off x="4876800" y="76200"/>
            <a:ext cx="2235200"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p:txBody>
          <a:bodyPr>
            <a:normAutofit/>
          </a:bodyPr>
          <a:lstStyle>
            <a:lvl1pPr>
              <a:defRPr sz="3733" b="1">
                <a:solidFill>
                  <a:srgbClr val="102B62"/>
                </a:solidFill>
              </a:defRPr>
            </a:lvl1pPr>
          </a:lstStyle>
          <a:p>
            <a:r>
              <a:rPr lang="en-US"/>
              <a:t>Different title per slide, Arial 28 </a:t>
            </a:r>
            <a:r>
              <a:rPr lang="en-US" err="1"/>
              <a:t>pt</a:t>
            </a:r>
            <a:endParaRPr lang="en-US"/>
          </a:p>
        </p:txBody>
      </p:sp>
    </p:spTree>
    <p:extLst>
      <p:ext uri="{BB962C8B-B14F-4D97-AF65-F5344CB8AC3E}">
        <p14:creationId xmlns:p14="http://schemas.microsoft.com/office/powerpoint/2010/main" val="4039685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070600"/>
            <a:ext cx="12192000" cy="812800"/>
          </a:xfrm>
          <a:prstGeom prst="rect">
            <a:avLst/>
          </a:prstGeom>
        </p:spPr>
      </p:pic>
      <p:sp>
        <p:nvSpPr>
          <p:cNvPr id="7"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a:solidFill>
                <a:schemeClr val="bg1"/>
              </a:solidFill>
            </a:endParaRPr>
          </a:p>
        </p:txBody>
      </p:sp>
      <p:pic>
        <p:nvPicPr>
          <p:cNvPr id="11" name="Picture 10" descr="Assistant Secretary for Preparedness and Response logo"/>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sp>
        <p:nvSpPr>
          <p:cNvPr id="12" name="TextBox 11">
            <a:extLst>
              <a:ext uri="{FF2B5EF4-FFF2-40B4-BE49-F238E27FC236}">
                <a16:creationId xmlns:a16="http://schemas.microsoft.com/office/drawing/2014/main" id="{DE3F2B9F-A96D-4F4C-81A6-D009986AEA08}"/>
              </a:ext>
            </a:extLst>
          </p:cNvPr>
          <p:cNvSpPr txBox="1"/>
          <p:nvPr userDrawn="1"/>
        </p:nvSpPr>
        <p:spPr>
          <a:xfrm>
            <a:off x="1625600" y="6445355"/>
            <a:ext cx="9038848" cy="6805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133" b="0" i="1" u="none" strike="noStrike" kern="1200" baseline="30000">
                <a:solidFill>
                  <a:schemeClr val="bg1"/>
                </a:solidFill>
                <a:latin typeface="+mn-lt"/>
                <a:ea typeface="+mn-ea"/>
                <a:cs typeface="+mn-cs"/>
              </a:rPr>
              <a:t>Saving Lives. Protecting Americans.</a:t>
            </a:r>
          </a:p>
          <a:p>
            <a:pPr algn="ctr"/>
            <a:endParaRPr lang="en-US" sz="2400">
              <a:solidFill>
                <a:schemeClr val="bg1"/>
              </a:solidFill>
            </a:endParaRPr>
          </a:p>
        </p:txBody>
      </p:sp>
      <p:sp>
        <p:nvSpPr>
          <p:cNvPr id="8" name="Rectangle 7">
            <a:extLst>
              <a:ext uri="{FF2B5EF4-FFF2-40B4-BE49-F238E27FC236}">
                <a16:creationId xmlns:a16="http://schemas.microsoft.com/office/drawing/2014/main" id="{9392FFF8-F286-495D-B91F-CD5521A5EBB7}"/>
              </a:ext>
            </a:extLst>
          </p:cNvPr>
          <p:cNvSpPr/>
          <p:nvPr userDrawn="1"/>
        </p:nvSpPr>
        <p:spPr>
          <a:xfrm>
            <a:off x="5226959" y="6089134"/>
            <a:ext cx="1673856"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mn-lt"/>
                <a:ea typeface="+mn-ea"/>
                <a:cs typeface="+mn-cs"/>
              </a:rPr>
              <a:t>UNCLASSIFIED</a:t>
            </a:r>
          </a:p>
        </p:txBody>
      </p:sp>
      <p:sp>
        <p:nvSpPr>
          <p:cNvPr id="3" name="Rectangle 2">
            <a:extLst>
              <a:ext uri="{FF2B5EF4-FFF2-40B4-BE49-F238E27FC236}">
                <a16:creationId xmlns:a16="http://schemas.microsoft.com/office/drawing/2014/main" id="{790F1BE1-8EFB-45C6-86B3-5B80DB11A825}"/>
              </a:ext>
            </a:extLst>
          </p:cNvPr>
          <p:cNvSpPr/>
          <p:nvPr userDrawn="1"/>
        </p:nvSpPr>
        <p:spPr>
          <a:xfrm>
            <a:off x="4876800" y="76200"/>
            <a:ext cx="2235200"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p:txBody>
          <a:bodyPr>
            <a:normAutofit/>
          </a:bodyPr>
          <a:lstStyle>
            <a:lvl1pPr>
              <a:defRPr sz="3733" b="1">
                <a:solidFill>
                  <a:srgbClr val="102B62"/>
                </a:solidFill>
              </a:defRPr>
            </a:lvl1pPr>
          </a:lstStyle>
          <a:p>
            <a:r>
              <a:rPr lang="en-US"/>
              <a:t>Different title per slide, Arial 28 </a:t>
            </a:r>
            <a:r>
              <a:rPr lang="en-US" err="1"/>
              <a:t>pt</a:t>
            </a:r>
            <a:endParaRPr lang="en-US"/>
          </a:p>
        </p:txBody>
      </p:sp>
    </p:spTree>
    <p:extLst>
      <p:ext uri="{BB962C8B-B14F-4D97-AF65-F5344CB8AC3E}">
        <p14:creationId xmlns:p14="http://schemas.microsoft.com/office/powerpoint/2010/main" val="14330466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a:t>Different title per slide, Arial 28 </a:t>
            </a:r>
            <a:r>
              <a:rPr lang="en-US" err="1"/>
              <a:t>pt</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16969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75" r:id="rId5"/>
  </p:sldLayoutIdLst>
  <p:txStyles>
    <p:titleStyle>
      <a:lvl1pPr algn="ctr" defTabSz="914377" rtl="0" eaLnBrk="1" latinLnBrk="0" hangingPunct="1">
        <a:spcBef>
          <a:spcPct val="0"/>
        </a:spcBef>
        <a:buNone/>
        <a:defRPr sz="2800" b="1" kern="1200" baseline="0">
          <a:solidFill>
            <a:srgbClr val="273D77"/>
          </a:solidFill>
          <a:latin typeface="+mj-lt"/>
          <a:ea typeface="+mj-ea"/>
          <a:cs typeface="+mj-cs"/>
        </a:defRPr>
      </a:lvl1pPr>
    </p:titleStyle>
    <p:bodyStyle>
      <a:lvl1pPr marL="342891" indent="-342891" algn="l" defTabSz="914377" rtl="0" eaLnBrk="1" latinLnBrk="0" hangingPunct="1">
        <a:spcBef>
          <a:spcPct val="20000"/>
        </a:spcBef>
        <a:buSzPct val="125000"/>
        <a:buFont typeface="Arial" panose="020B0604020202020204" pitchFamily="34" charset="0"/>
        <a:buChar char="•"/>
        <a:defRPr sz="2200" kern="1200">
          <a:solidFill>
            <a:srgbClr val="002060"/>
          </a:solidFill>
          <a:latin typeface="+mn-lt"/>
          <a:ea typeface="+mn-ea"/>
          <a:cs typeface="+mn-cs"/>
        </a:defRPr>
      </a:lvl1pPr>
      <a:lvl2pPr marL="742932" indent="-285744" algn="l" defTabSz="914377" rtl="0" eaLnBrk="1" latinLnBrk="0" hangingPunct="1">
        <a:spcBef>
          <a:spcPct val="20000"/>
        </a:spcBef>
        <a:buFont typeface="Wingdings" panose="05000000000000000000" pitchFamily="2" charset="2"/>
        <a:buChar char="§"/>
        <a:defRPr sz="2000" kern="1200">
          <a:solidFill>
            <a:srgbClr val="002060"/>
          </a:solidFill>
          <a:latin typeface="+mn-lt"/>
          <a:ea typeface="+mn-ea"/>
          <a:cs typeface="+mn-cs"/>
        </a:defRPr>
      </a:lvl2pPr>
      <a:lvl3pPr marL="1142971" indent="-228594" algn="l" defTabSz="914377" rtl="0" eaLnBrk="1" latinLnBrk="0" hangingPunct="1">
        <a:spcBef>
          <a:spcPct val="20000"/>
        </a:spcBef>
        <a:buFont typeface="Wingdings" panose="05000000000000000000" pitchFamily="2" charset="2"/>
        <a:buChar char="ü"/>
        <a:defRPr sz="1800" kern="1200">
          <a:solidFill>
            <a:srgbClr val="002060"/>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a:t>Different title per slide, Arial 28 </a:t>
            </a:r>
            <a:r>
              <a:rPr lang="en-US" err="1"/>
              <a:t>pt</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MSIPCMContentMarking" descr="{&quot;HashCode&quot;:604560168,&quot;Placement&quot;:&quot;Header&quot;,&quot;Top&quot;:0.0,&quot;Left&quot;:297.0014,&quot;SlideWidth&quot;:720,&quot;SlideHeight&quot;:405}">
            <a:extLst>
              <a:ext uri="{FF2B5EF4-FFF2-40B4-BE49-F238E27FC236}">
                <a16:creationId xmlns:a16="http://schemas.microsoft.com/office/drawing/2014/main" id="{8A2DC2A0-726C-4500-8E8E-0F3E64322D21}"/>
              </a:ext>
            </a:extLst>
          </p:cNvPr>
          <p:cNvSpPr txBox="1"/>
          <p:nvPr userDrawn="1"/>
        </p:nvSpPr>
        <p:spPr>
          <a:xfrm>
            <a:off x="5029224" y="72336"/>
            <a:ext cx="2133552" cy="205121"/>
          </a:xfrm>
          <a:prstGeom prst="rect">
            <a:avLst/>
          </a:prstGeom>
          <a:noFill/>
        </p:spPr>
        <p:txBody>
          <a:bodyPr vert="horz" wrap="square" lIns="0" tIns="0" rIns="0" bIns="0" rtlCol="0" anchor="ctr" anchorCtr="1">
            <a:spAutoFit/>
          </a:bodyPr>
          <a:lstStyle/>
          <a:p>
            <a:pPr algn="ctr">
              <a:spcBef>
                <a:spcPts val="0"/>
              </a:spcBef>
              <a:spcAft>
                <a:spcPts val="0"/>
              </a:spcAft>
            </a:pPr>
            <a:r>
              <a:rPr lang="en-US" sz="1333">
                <a:solidFill>
                  <a:srgbClr val="FF0000"/>
                </a:solidFill>
                <a:latin typeface="Calibri" panose="020F0502020204030204" pitchFamily="34" charset="0"/>
              </a:rPr>
              <a:t>CLASSIFICATION - PUBLIC</a:t>
            </a:r>
          </a:p>
        </p:txBody>
      </p:sp>
      <p:sp>
        <p:nvSpPr>
          <p:cNvPr id="5" name="MSIPCMContentMarking" descr="{&quot;HashCode&quot;:628697737,&quot;Placement&quot;:&quot;Footer&quot;,&quot;Top&quot;:384.343,&quot;Left&quot;:297.0014,&quot;SlideWidth&quot;:720,&quot;SlideHeight&quot;:405}">
            <a:extLst>
              <a:ext uri="{FF2B5EF4-FFF2-40B4-BE49-F238E27FC236}">
                <a16:creationId xmlns:a16="http://schemas.microsoft.com/office/drawing/2014/main" id="{B374788E-EF3A-4A03-9633-CF90696C7EAE}"/>
              </a:ext>
            </a:extLst>
          </p:cNvPr>
          <p:cNvSpPr txBox="1"/>
          <p:nvPr userDrawn="1"/>
        </p:nvSpPr>
        <p:spPr>
          <a:xfrm>
            <a:off x="5029224" y="6580544"/>
            <a:ext cx="2133552" cy="205121"/>
          </a:xfrm>
          <a:prstGeom prst="rect">
            <a:avLst/>
          </a:prstGeom>
          <a:noFill/>
        </p:spPr>
        <p:txBody>
          <a:bodyPr vert="horz" wrap="square" lIns="0" tIns="0" rIns="0" bIns="0" rtlCol="0" anchor="ctr" anchorCtr="1">
            <a:spAutoFit/>
          </a:bodyPr>
          <a:lstStyle/>
          <a:p>
            <a:pPr algn="ctr">
              <a:spcBef>
                <a:spcPts val="0"/>
              </a:spcBef>
              <a:spcAft>
                <a:spcPts val="0"/>
              </a:spcAft>
            </a:pPr>
            <a:r>
              <a:rPr lang="en-US" sz="1333">
                <a:solidFill>
                  <a:srgbClr val="FF0000"/>
                </a:solidFill>
                <a:latin typeface="Calibri" panose="020F0502020204030204" pitchFamily="34" charset="0"/>
              </a:rPr>
              <a:t>CLASSIFICATION - PUBLIC</a:t>
            </a:r>
          </a:p>
        </p:txBody>
      </p:sp>
    </p:spTree>
    <p:extLst>
      <p:ext uri="{BB962C8B-B14F-4D97-AF65-F5344CB8AC3E}">
        <p14:creationId xmlns:p14="http://schemas.microsoft.com/office/powerpoint/2010/main" val="201639047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Lst>
  <p:txStyles>
    <p:titleStyle>
      <a:lvl1pPr algn="ctr" defTabSz="1219170" rtl="0" eaLnBrk="1" latinLnBrk="0" hangingPunct="1">
        <a:spcBef>
          <a:spcPct val="0"/>
        </a:spcBef>
        <a:buNone/>
        <a:defRPr sz="3733"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Font typeface="Wingdings" panose="05000000000000000000" pitchFamily="2" charset="2"/>
        <a:buChar char="ü"/>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64.png"/><Relationship Id="rId3" Type="http://schemas.openxmlformats.org/officeDocument/2006/relationships/image" Target="../media/image70.PNG"/><Relationship Id="rId7" Type="http://schemas.openxmlformats.org/officeDocument/2006/relationships/image" Target="../media/image72.png"/><Relationship Id="rId12" Type="http://schemas.openxmlformats.org/officeDocument/2006/relationships/image" Target="../media/image77.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62.jpeg"/><Relationship Id="rId10" Type="http://schemas.openxmlformats.org/officeDocument/2006/relationships/image" Target="../media/image75.jpg"/><Relationship Id="rId4" Type="http://schemas.openxmlformats.org/officeDocument/2006/relationships/image" Target="../media/image61.png"/><Relationship Id="rId9" Type="http://schemas.openxmlformats.org/officeDocument/2006/relationships/image" Target="../media/image74.emf"/></Relationships>
</file>

<file path=ppt/slides/_rels/slide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4.png"/><Relationship Id="rId3" Type="http://schemas.openxmlformats.org/officeDocument/2006/relationships/image" Target="../media/image52.png"/><Relationship Id="rId21" Type="http://schemas.openxmlformats.org/officeDocument/2006/relationships/image" Target="../media/image90.png"/><Relationship Id="rId7" Type="http://schemas.openxmlformats.org/officeDocument/2006/relationships/image" Target="../media/image57.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hyperlink" Target="https://www.endsepsis.org/" TargetMode="External"/><Relationship Id="rId2" Type="http://schemas.openxmlformats.org/officeDocument/2006/relationships/image" Target="../media/image53.png"/><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80.jpeg"/><Relationship Id="rId24" Type="http://schemas.openxmlformats.org/officeDocument/2006/relationships/image" Target="../media/image93.jpeg"/><Relationship Id="rId5" Type="http://schemas.openxmlformats.org/officeDocument/2006/relationships/image" Target="../media/image79.png"/><Relationship Id="rId15" Type="http://schemas.openxmlformats.org/officeDocument/2006/relationships/image" Target="../media/image84.png"/><Relationship Id="rId23" Type="http://schemas.openxmlformats.org/officeDocument/2006/relationships/image" Target="../media/image92.png"/><Relationship Id="rId10" Type="http://schemas.openxmlformats.org/officeDocument/2006/relationships/image" Target="../media/image61.png"/><Relationship Id="rId19" Type="http://schemas.openxmlformats.org/officeDocument/2006/relationships/image" Target="../media/image88.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5.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07.png"/><Relationship Id="rId18" Type="http://schemas.openxmlformats.org/officeDocument/2006/relationships/image" Target="../media/image112.png"/><Relationship Id="rId26" Type="http://schemas.openxmlformats.org/officeDocument/2006/relationships/image" Target="../media/image120.png"/><Relationship Id="rId3" Type="http://schemas.openxmlformats.org/officeDocument/2006/relationships/image" Target="../media/image102.png"/><Relationship Id="rId21" Type="http://schemas.openxmlformats.org/officeDocument/2006/relationships/image" Target="../media/image115.png"/><Relationship Id="rId34" Type="http://schemas.openxmlformats.org/officeDocument/2006/relationships/image" Target="../media/image128.png"/><Relationship Id="rId7" Type="http://schemas.openxmlformats.org/officeDocument/2006/relationships/image" Target="../media/image84.png"/><Relationship Id="rId12" Type="http://schemas.openxmlformats.org/officeDocument/2006/relationships/image" Target="../media/image106.png"/><Relationship Id="rId17" Type="http://schemas.openxmlformats.org/officeDocument/2006/relationships/image" Target="../media/image111.png"/><Relationship Id="rId25" Type="http://schemas.openxmlformats.org/officeDocument/2006/relationships/image" Target="../media/image119.jpeg"/><Relationship Id="rId33" Type="http://schemas.openxmlformats.org/officeDocument/2006/relationships/image" Target="../media/image127.png"/><Relationship Id="rId2" Type="http://schemas.openxmlformats.org/officeDocument/2006/relationships/notesSlide" Target="../notesSlides/notesSlide8.xml"/><Relationship Id="rId16" Type="http://schemas.openxmlformats.org/officeDocument/2006/relationships/image" Target="../media/image110.png"/><Relationship Id="rId20" Type="http://schemas.openxmlformats.org/officeDocument/2006/relationships/image" Target="../media/image114.png"/><Relationship Id="rId29"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hyperlink" Target="https://www.verndariinc.com/" TargetMode="External"/><Relationship Id="rId24" Type="http://schemas.openxmlformats.org/officeDocument/2006/relationships/image" Target="../media/image118.png"/><Relationship Id="rId32" Type="http://schemas.openxmlformats.org/officeDocument/2006/relationships/image" Target="../media/image126.jpeg"/><Relationship Id="rId37" Type="http://schemas.openxmlformats.org/officeDocument/2006/relationships/image" Target="../media/image131.gif"/><Relationship Id="rId5" Type="http://schemas.openxmlformats.org/officeDocument/2006/relationships/image" Target="../media/image53.png"/><Relationship Id="rId15" Type="http://schemas.openxmlformats.org/officeDocument/2006/relationships/image" Target="../media/image109.png"/><Relationship Id="rId23" Type="http://schemas.openxmlformats.org/officeDocument/2006/relationships/image" Target="../media/image117.png"/><Relationship Id="rId28" Type="http://schemas.openxmlformats.org/officeDocument/2006/relationships/image" Target="../media/image122.jpeg"/><Relationship Id="rId36" Type="http://schemas.openxmlformats.org/officeDocument/2006/relationships/image" Target="../media/image130.png"/><Relationship Id="rId10" Type="http://schemas.openxmlformats.org/officeDocument/2006/relationships/image" Target="../media/image105.png"/><Relationship Id="rId19" Type="http://schemas.openxmlformats.org/officeDocument/2006/relationships/image" Target="../media/image113.jpeg"/><Relationship Id="rId31" Type="http://schemas.openxmlformats.org/officeDocument/2006/relationships/image" Target="../media/image125.jpeg"/><Relationship Id="rId4" Type="http://schemas.openxmlformats.org/officeDocument/2006/relationships/image" Target="../media/image103.png"/><Relationship Id="rId9" Type="http://schemas.openxmlformats.org/officeDocument/2006/relationships/image" Target="../media/image104.jpeg"/><Relationship Id="rId14" Type="http://schemas.openxmlformats.org/officeDocument/2006/relationships/image" Target="../media/image108.png"/><Relationship Id="rId22" Type="http://schemas.openxmlformats.org/officeDocument/2006/relationships/image" Target="../media/image116.png"/><Relationship Id="rId27" Type="http://schemas.openxmlformats.org/officeDocument/2006/relationships/image" Target="../media/image121.png"/><Relationship Id="rId30" Type="http://schemas.openxmlformats.org/officeDocument/2006/relationships/image" Target="../media/image124.png"/><Relationship Id="rId35" Type="http://schemas.openxmlformats.org/officeDocument/2006/relationships/image" Target="../media/image129.png"/></Relationships>
</file>

<file path=ppt/slides/_rels/slide1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5.png"/><Relationship Id="rId7" Type="http://schemas.openxmlformats.org/officeDocument/2006/relationships/image" Target="../media/image138.png"/><Relationship Id="rId2" Type="http://schemas.openxmlformats.org/officeDocument/2006/relationships/image" Target="../media/image134.emf"/><Relationship Id="rId1" Type="http://schemas.openxmlformats.org/officeDocument/2006/relationships/slideLayout" Target="../slideLayouts/slideLayout1.xml"/><Relationship Id="rId6" Type="http://schemas.openxmlformats.org/officeDocument/2006/relationships/image" Target="../media/image137.jpeg"/><Relationship Id="rId5" Type="http://schemas.openxmlformats.org/officeDocument/2006/relationships/image" Target="../media/image136.png"/><Relationship Id="rId4" Type="http://schemas.openxmlformats.org/officeDocument/2006/relationships/image" Target="../media/image105.png"/><Relationship Id="rId9" Type="http://schemas.openxmlformats.org/officeDocument/2006/relationships/image" Target="../media/image1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mailto:Sandeep.Patel@hhs.gov" TargetMode="External"/><Relationship Id="rId5" Type="http://schemas.openxmlformats.org/officeDocument/2006/relationships/hyperlink" Target="http://www.drive.hhs.gov/" TargetMode="Externa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45.jpeg"/><Relationship Id="rId4" Type="http://schemas.openxmlformats.org/officeDocument/2006/relationships/image" Target="../media/image144.jpeg"/></Relationships>
</file>

<file path=ppt/slides/_rels/slide22.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4.png"/><Relationship Id="rId3" Type="http://schemas.openxmlformats.org/officeDocument/2006/relationships/image" Target="../media/image147.png"/><Relationship Id="rId7" Type="http://schemas.openxmlformats.org/officeDocument/2006/relationships/image" Target="../media/image150.png"/><Relationship Id="rId12" Type="http://schemas.openxmlformats.org/officeDocument/2006/relationships/hyperlink" Target="http://www.medicalcountermeasures.gov/" TargetMode="External"/><Relationship Id="rId17" Type="http://schemas.openxmlformats.org/officeDocument/2006/relationships/image" Target="../media/image157.jpeg"/><Relationship Id="rId2" Type="http://schemas.openxmlformats.org/officeDocument/2006/relationships/hyperlink" Target="http://www.usajobs.gov/" TargetMode="External"/><Relationship Id="rId16"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53.png"/><Relationship Id="rId5" Type="http://schemas.openxmlformats.org/officeDocument/2006/relationships/hyperlink" Target="https://drive.hhs.gov/accelerators.html" TargetMode="External"/><Relationship Id="rId15" Type="http://schemas.openxmlformats.org/officeDocument/2006/relationships/hyperlink" Target="http://www.phe.gov/BARDA" TargetMode="External"/><Relationship Id="rId10" Type="http://schemas.openxmlformats.org/officeDocument/2006/relationships/image" Target="../media/image152.jpeg"/><Relationship Id="rId4" Type="http://schemas.openxmlformats.org/officeDocument/2006/relationships/image" Target="../media/image148.png"/><Relationship Id="rId9" Type="http://schemas.openxmlformats.org/officeDocument/2006/relationships/hyperlink" Target="https://beta.sam.gov/" TargetMode="External"/><Relationship Id="rId14" Type="http://schemas.openxmlformats.org/officeDocument/2006/relationships/image" Target="../media/image155.png"/></Relationships>
</file>

<file path=ppt/slides/_rels/slide2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62.png"/><Relationship Id="rId18" Type="http://schemas.openxmlformats.org/officeDocument/2006/relationships/image" Target="NULL"/><Relationship Id="rId26" Type="http://schemas.openxmlformats.org/officeDocument/2006/relationships/image" Target="NULL"/><Relationship Id="rId21" Type="http://schemas.openxmlformats.org/officeDocument/2006/relationships/image" Target="../media/image166.png"/><Relationship Id="rId7" Type="http://schemas.openxmlformats.org/officeDocument/2006/relationships/image" Target="../media/image159.png"/><Relationship Id="rId12" Type="http://schemas.openxmlformats.org/officeDocument/2006/relationships/image" Target="NULL"/><Relationship Id="rId17" Type="http://schemas.openxmlformats.org/officeDocument/2006/relationships/image" Target="../media/image164.png"/><Relationship Id="rId25" Type="http://schemas.openxmlformats.org/officeDocument/2006/relationships/image" Target="../media/image168.png"/><Relationship Id="rId2" Type="http://schemas.openxmlformats.org/officeDocument/2006/relationships/image" Target="../media/image158.png"/><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4.xml"/><Relationship Id="rId6" Type="http://schemas.openxmlformats.org/officeDocument/2006/relationships/image" Target="NULL"/><Relationship Id="rId11" Type="http://schemas.openxmlformats.org/officeDocument/2006/relationships/image" Target="../media/image161.png"/><Relationship Id="rId24" Type="http://schemas.openxmlformats.org/officeDocument/2006/relationships/image" Target="NULL"/><Relationship Id="rId15" Type="http://schemas.openxmlformats.org/officeDocument/2006/relationships/image" Target="../media/image163.png"/><Relationship Id="rId23" Type="http://schemas.openxmlformats.org/officeDocument/2006/relationships/image" Target="../media/image167.png"/><Relationship Id="rId28" Type="http://schemas.openxmlformats.org/officeDocument/2006/relationships/image" Target="NULL"/><Relationship Id="rId10" Type="http://schemas.openxmlformats.org/officeDocument/2006/relationships/image" Target="NULL"/><Relationship Id="rId19" Type="http://schemas.openxmlformats.org/officeDocument/2006/relationships/image" Target="../media/image165.png"/><Relationship Id="rId9" Type="http://schemas.openxmlformats.org/officeDocument/2006/relationships/image" Target="../media/image160.png"/><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media/image16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jpeg"/><Relationship Id="rId26" Type="http://schemas.openxmlformats.org/officeDocument/2006/relationships/image" Target="../media/image30.png"/><Relationship Id="rId3" Type="http://schemas.openxmlformats.org/officeDocument/2006/relationships/image" Target="../media/image7.jpg"/><Relationship Id="rId21" Type="http://schemas.openxmlformats.org/officeDocument/2006/relationships/image" Target="../media/image25.png"/><Relationship Id="rId34" Type="http://schemas.openxmlformats.org/officeDocument/2006/relationships/image" Target="../media/image38.jpeg"/><Relationship Id="rId7" Type="http://schemas.openxmlformats.org/officeDocument/2006/relationships/image" Target="../media/image11.png"/><Relationship Id="rId12" Type="http://schemas.openxmlformats.org/officeDocument/2006/relationships/image" Target="../media/image16.jpeg"/><Relationship Id="rId17" Type="http://schemas.openxmlformats.org/officeDocument/2006/relationships/image" Target="../media/image21.jpeg"/><Relationship Id="rId25" Type="http://schemas.openxmlformats.org/officeDocument/2006/relationships/image" Target="../media/image29.jpeg"/><Relationship Id="rId33" Type="http://schemas.openxmlformats.org/officeDocument/2006/relationships/image" Target="../media/image37.jpeg"/><Relationship Id="rId38" Type="http://schemas.openxmlformats.org/officeDocument/2006/relationships/image" Target="../media/image42.jpeg"/><Relationship Id="rId2" Type="http://schemas.openxmlformats.org/officeDocument/2006/relationships/notesSlide" Target="../notesSlides/notesSlide2.xml"/><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jpeg"/><Relationship Id="rId24" Type="http://schemas.openxmlformats.org/officeDocument/2006/relationships/image" Target="../media/image28.jpeg"/><Relationship Id="rId32" Type="http://schemas.openxmlformats.org/officeDocument/2006/relationships/image" Target="../media/image36.jpeg"/><Relationship Id="rId37" Type="http://schemas.openxmlformats.org/officeDocument/2006/relationships/image" Target="../media/image41.jpg"/><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7.jpeg"/><Relationship Id="rId28" Type="http://schemas.openxmlformats.org/officeDocument/2006/relationships/image" Target="../media/image32.jpeg"/><Relationship Id="rId36" Type="http://schemas.openxmlformats.org/officeDocument/2006/relationships/image" Target="../media/image40.jpeg"/><Relationship Id="rId10" Type="http://schemas.openxmlformats.org/officeDocument/2006/relationships/image" Target="../media/image14.png"/><Relationship Id="rId19" Type="http://schemas.openxmlformats.org/officeDocument/2006/relationships/image" Target="../media/image23.jpeg"/><Relationship Id="rId31" Type="http://schemas.openxmlformats.org/officeDocument/2006/relationships/image" Target="../media/image35.jpe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6.png"/><Relationship Id="rId27" Type="http://schemas.openxmlformats.org/officeDocument/2006/relationships/image" Target="../media/image31.jpeg"/><Relationship Id="rId30" Type="http://schemas.openxmlformats.org/officeDocument/2006/relationships/image" Target="../media/image34.png"/><Relationship Id="rId35" Type="http://schemas.openxmlformats.org/officeDocument/2006/relationships/image" Target="../media/image39.jp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jpe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52284" y="2240531"/>
            <a:ext cx="10874477" cy="1753499"/>
          </a:xfrm>
          <a:prstGeom prst="rect">
            <a:avLst/>
          </a:prstGeom>
        </p:spPr>
        <p:txBody>
          <a:bodyPr vert="horz" lIns="91440" tIns="45720" rIns="91440" bIns="45720" rtlCol="0">
            <a:noAutofit/>
          </a:bodyPr>
          <a:lstStyle>
            <a:lvl1pPr marL="0" indent="0" algn="ctr" defTabSz="914377" rtl="0" eaLnBrk="1" latinLnBrk="0" hangingPunct="1">
              <a:spcBef>
                <a:spcPct val="20000"/>
              </a:spcBef>
              <a:buSzPct val="125000"/>
              <a:buFont typeface="Arial" panose="020B0604020202020204" pitchFamily="34" charset="0"/>
              <a:buNone/>
              <a:defRPr sz="3200" b="1" kern="1200" baseline="0">
                <a:solidFill>
                  <a:srgbClr val="102B62"/>
                </a:solidFill>
                <a:latin typeface="+mn-lt"/>
                <a:ea typeface="+mn-ea"/>
                <a:cs typeface="+mn-cs"/>
              </a:defRPr>
            </a:lvl1pPr>
            <a:lvl2pPr marL="609585" indent="0" algn="ctr" defTabSz="914377" rtl="0" eaLnBrk="1" latinLnBrk="0" hangingPunct="1">
              <a:spcBef>
                <a:spcPct val="20000"/>
              </a:spcBef>
              <a:buFont typeface="Wingdings" panose="05000000000000000000" pitchFamily="2" charset="2"/>
              <a:buNone/>
              <a:defRPr sz="2000" kern="1200">
                <a:solidFill>
                  <a:schemeClr val="tx1">
                    <a:tint val="75000"/>
                  </a:schemeClr>
                </a:solidFill>
                <a:latin typeface="+mn-lt"/>
                <a:ea typeface="+mn-ea"/>
                <a:cs typeface="+mn-cs"/>
              </a:defRPr>
            </a:lvl2pPr>
            <a:lvl3pPr marL="1219170" indent="0" algn="ctr" defTabSz="914377" rtl="0" eaLnBrk="1" latinLnBrk="0" hangingPunct="1">
              <a:spcBef>
                <a:spcPct val="20000"/>
              </a:spcBef>
              <a:buFont typeface="Wingdings" panose="05000000000000000000" pitchFamily="2" charset="2"/>
              <a:buNone/>
              <a:defRPr sz="1800" kern="1200">
                <a:solidFill>
                  <a:schemeClr val="tx1">
                    <a:tint val="75000"/>
                  </a:schemeClr>
                </a:solidFill>
                <a:latin typeface="+mn-lt"/>
                <a:ea typeface="+mn-ea"/>
                <a:cs typeface="+mn-cs"/>
              </a:defRPr>
            </a:lvl3pPr>
            <a:lvl4pPr marL="1828754"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243833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3047924"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426709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4876678"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r>
              <a:rPr lang="en-US" sz="4000" dirty="0" smtClean="0"/>
              <a:t>COVID-19 and Beyond: Investing </a:t>
            </a:r>
            <a:r>
              <a:rPr lang="en-US" sz="4000" dirty="0"/>
              <a:t>in the Future of Health Security</a:t>
            </a:r>
          </a:p>
          <a:p>
            <a:pPr>
              <a:defRPr/>
            </a:pPr>
            <a:endParaRPr lang="en-US" dirty="0"/>
          </a:p>
          <a:p>
            <a:pPr>
              <a:defRPr/>
            </a:pPr>
            <a:r>
              <a:rPr lang="en-US" sz="2800" dirty="0"/>
              <a:t>BARDA: Division of </a:t>
            </a:r>
          </a:p>
          <a:p>
            <a:pPr lvl="0">
              <a:defRPr/>
            </a:pPr>
            <a:r>
              <a:rPr lang="en-US" sz="2800" dirty="0"/>
              <a:t>Research Innovation and Ventures (DRIVe</a:t>
            </a:r>
            <a:r>
              <a:rPr lang="en-US" sz="2800" dirty="0" smtClean="0"/>
              <a:t>)</a:t>
            </a:r>
          </a:p>
          <a:p>
            <a:pPr lvl="0">
              <a:defRPr/>
            </a:pPr>
            <a:endParaRPr lang="en-US" sz="2400" noProof="0" dirty="0" smtClean="0">
              <a:latin typeface="Arial"/>
            </a:endParaRPr>
          </a:p>
          <a:p>
            <a:pPr lvl="0">
              <a:defRPr/>
            </a:pPr>
            <a:r>
              <a:rPr lang="en-US" sz="2400" dirty="0" smtClean="0">
                <a:latin typeface="Arial"/>
              </a:rPr>
              <a:t>Sandeep Patel, PhD  </a:t>
            </a:r>
            <a:endParaRPr lang="en-US" sz="2400" noProof="0" dirty="0">
              <a:latin typeface="Arial"/>
            </a:endParaRPr>
          </a:p>
          <a:p>
            <a:pPr lvl="0">
              <a:defRPr/>
            </a:pPr>
            <a:r>
              <a:rPr kumimoji="0" lang="en-US" sz="2400" b="1" i="0" u="none" strike="noStrike" kern="1200" cap="none" spc="0" normalizeH="0" baseline="0" noProof="0" dirty="0" smtClean="0">
                <a:ln>
                  <a:noFill/>
                </a:ln>
                <a:solidFill>
                  <a:srgbClr val="102B62"/>
                </a:solidFill>
                <a:effectLst/>
                <a:uLnTx/>
                <a:uFillTx/>
                <a:latin typeface="Arial"/>
              </a:rPr>
              <a:t>AAAS S&amp;T Policy</a:t>
            </a:r>
            <a:r>
              <a:rPr kumimoji="0" lang="en-US" sz="2400" b="1" i="0" u="none" strike="noStrike" kern="1200" cap="none" spc="0" normalizeH="0" noProof="0" dirty="0" smtClean="0">
                <a:ln>
                  <a:noFill/>
                </a:ln>
                <a:solidFill>
                  <a:srgbClr val="102B62"/>
                </a:solidFill>
                <a:effectLst/>
                <a:uLnTx/>
                <a:uFillTx/>
                <a:latin typeface="Arial"/>
              </a:rPr>
              <a:t> Orientation, </a:t>
            </a:r>
            <a:r>
              <a:rPr kumimoji="0" lang="en-US" sz="2400" b="1" i="0" u="none" strike="noStrike" kern="1200" cap="none" spc="0" normalizeH="0" baseline="0" noProof="0" dirty="0" smtClean="0">
                <a:ln>
                  <a:noFill/>
                </a:ln>
                <a:solidFill>
                  <a:srgbClr val="102B62"/>
                </a:solidFill>
                <a:effectLst/>
                <a:uLnTx/>
                <a:uFillTx/>
                <a:latin typeface="Arial"/>
              </a:rPr>
              <a:t>September 9, 2020</a:t>
            </a:r>
            <a:endParaRPr kumimoji="0" lang="en-US" sz="2400" b="1" i="0" u="none" strike="noStrike" kern="1200" cap="none" spc="0" normalizeH="0" baseline="0" noProof="0" dirty="0">
              <a:ln>
                <a:noFill/>
              </a:ln>
              <a:solidFill>
                <a:srgbClr val="102B62"/>
              </a:solidFill>
              <a:effectLst/>
              <a:uLnTx/>
              <a:uFillTx/>
              <a:latin typeface="Arial"/>
            </a:endParaRPr>
          </a:p>
        </p:txBody>
      </p:sp>
    </p:spTree>
    <p:extLst>
      <p:ext uri="{BB962C8B-B14F-4D97-AF65-F5344CB8AC3E}">
        <p14:creationId xmlns:p14="http://schemas.microsoft.com/office/powerpoint/2010/main" val="2089729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2400" y="2108200"/>
            <a:ext cx="12019240" cy="1077218"/>
          </a:xfrm>
          <a:prstGeom prst="rect">
            <a:avLst/>
          </a:prstGeom>
        </p:spPr>
        <p:txBody>
          <a:bodyPr wrap="square">
            <a:spAutoFit/>
          </a:bodyPr>
          <a:lstStyle/>
          <a:p>
            <a:pPr algn="ctr" defTabSz="914354"/>
            <a:r>
              <a:rPr lang="en-US" sz="3200" b="1" dirty="0">
                <a:solidFill>
                  <a:srgbClr val="002060"/>
                </a:solidFill>
                <a:latin typeface="Arial"/>
              </a:rPr>
              <a:t/>
            </a:r>
            <a:br>
              <a:rPr lang="en-US" sz="3200" b="1" dirty="0">
                <a:solidFill>
                  <a:srgbClr val="002060"/>
                </a:solidFill>
                <a:latin typeface="Arial"/>
              </a:rPr>
            </a:br>
            <a:r>
              <a:rPr lang="en-US" sz="3200" b="1" dirty="0">
                <a:solidFill>
                  <a:srgbClr val="002060"/>
                </a:solidFill>
                <a:latin typeface="Arial"/>
              </a:rPr>
              <a:t> </a:t>
            </a:r>
            <a:endParaRPr lang="en-US" sz="2400" dirty="0">
              <a:solidFill>
                <a:srgbClr val="102B62">
                  <a:lumMod val="50000"/>
                </a:srgbClr>
              </a:solidFill>
              <a:latin typeface="Arial"/>
            </a:endParaRPr>
          </a:p>
        </p:txBody>
      </p:sp>
      <p:sp>
        <p:nvSpPr>
          <p:cNvPr id="8" name="TextBox 7">
            <a:extLst>
              <a:ext uri="{FF2B5EF4-FFF2-40B4-BE49-F238E27FC236}">
                <a16:creationId xmlns:a16="http://schemas.microsoft.com/office/drawing/2014/main" id="{345E797B-9E68-4341-87AE-B8786D7BE1FE}"/>
              </a:ext>
            </a:extLst>
          </p:cNvPr>
          <p:cNvSpPr txBox="1"/>
          <p:nvPr/>
        </p:nvSpPr>
        <p:spPr>
          <a:xfrm>
            <a:off x="2259582" y="413996"/>
            <a:ext cx="8058943" cy="523220"/>
          </a:xfrm>
          <a:prstGeom prst="rect">
            <a:avLst/>
          </a:prstGeom>
          <a:noFill/>
        </p:spPr>
        <p:txBody>
          <a:bodyPr wrap="square" rtlCol="0">
            <a:spAutoFit/>
          </a:bodyPr>
          <a:lstStyle/>
          <a:p>
            <a:pPr algn="ctr" defTabSz="914354">
              <a:spcBef>
                <a:spcPts val="400"/>
              </a:spcBef>
              <a:buSzPct val="125000"/>
            </a:pPr>
            <a:r>
              <a:rPr lang="en-US" sz="2800" b="1" dirty="0">
                <a:solidFill>
                  <a:srgbClr val="102B62"/>
                </a:solidFill>
                <a:latin typeface="Arial"/>
              </a:rPr>
              <a:t>Point-of-Care Analysis</a:t>
            </a:r>
          </a:p>
        </p:txBody>
      </p:sp>
      <p:grpSp>
        <p:nvGrpSpPr>
          <p:cNvPr id="47" name="Group 46"/>
          <p:cNvGrpSpPr/>
          <p:nvPr/>
        </p:nvGrpSpPr>
        <p:grpSpPr>
          <a:xfrm>
            <a:off x="174408" y="1517791"/>
            <a:ext cx="4412813" cy="3605855"/>
            <a:chOff x="151029" y="971453"/>
            <a:chExt cx="3309610" cy="2704391"/>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784" r="9095" b="66549"/>
            <a:stretch/>
          </p:blipFill>
          <p:spPr>
            <a:xfrm>
              <a:off x="151029" y="1188255"/>
              <a:ext cx="3309610" cy="939629"/>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69" t="22998" r="5604" b="27213"/>
            <a:stretch/>
          </p:blipFill>
          <p:spPr bwMode="auto">
            <a:xfrm>
              <a:off x="183854" y="971453"/>
              <a:ext cx="12192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45E797B-9E68-4341-87AE-B8786D7BE1FE}"/>
                </a:ext>
              </a:extLst>
            </p:cNvPr>
            <p:cNvSpPr txBox="1"/>
            <p:nvPr/>
          </p:nvSpPr>
          <p:spPr>
            <a:xfrm>
              <a:off x="173995" y="2313645"/>
              <a:ext cx="2978559" cy="1362199"/>
            </a:xfrm>
            <a:prstGeom prst="rect">
              <a:avLst/>
            </a:prstGeom>
            <a:noFill/>
          </p:spPr>
          <p:txBody>
            <a:bodyPr wrap="square" rtlCol="0">
              <a:spAutoFit/>
            </a:bodyPr>
            <a:lstStyle/>
            <a:p>
              <a:pPr marL="457167" indent="-457167" defTabSz="914354">
                <a:buSzPct val="125000"/>
                <a:buFont typeface="Arial" panose="020B0604020202020204" pitchFamily="34" charset="0"/>
                <a:buChar char="•"/>
              </a:pPr>
              <a:r>
                <a:rPr lang="en-US" sz="1867" dirty="0">
                  <a:solidFill>
                    <a:srgbClr val="102B62"/>
                  </a:solidFill>
                  <a:latin typeface="Arial"/>
                </a:rPr>
                <a:t>Pocket-sized blood analyzer determines blood count, immune activation via cell morphology changes</a:t>
              </a:r>
            </a:p>
            <a:p>
              <a:pPr marL="457167" indent="-457167" defTabSz="914354">
                <a:buSzPct val="125000"/>
                <a:buFont typeface="Arial" panose="020B0604020202020204" pitchFamily="34" charset="0"/>
                <a:buChar char="•"/>
              </a:pPr>
              <a:r>
                <a:rPr lang="en-US" sz="1867" dirty="0">
                  <a:solidFill>
                    <a:srgbClr val="102B62"/>
                  </a:solidFill>
                  <a:latin typeface="Arial"/>
                </a:rPr>
                <a:t>Rapid test to distinguish viral from bacterial infection</a:t>
              </a:r>
            </a:p>
          </p:txBody>
        </p:sp>
      </p:grpSp>
      <p:sp>
        <p:nvSpPr>
          <p:cNvPr id="27" name="TextBox 26"/>
          <p:cNvSpPr txBox="1"/>
          <p:nvPr/>
        </p:nvSpPr>
        <p:spPr>
          <a:xfrm>
            <a:off x="3263704" y="6920652"/>
            <a:ext cx="8026400" cy="369332"/>
          </a:xfrm>
          <a:prstGeom prst="rect">
            <a:avLst/>
          </a:prstGeom>
          <a:noFill/>
        </p:spPr>
        <p:txBody>
          <a:bodyPr wrap="square" rtlCol="0">
            <a:spAutoFit/>
          </a:bodyPr>
          <a:lstStyle/>
          <a:p>
            <a:pPr marL="285737" indent="-285737" defTabSz="914354">
              <a:buFont typeface="Arial" panose="020B0604020202020204" pitchFamily="34" charset="0"/>
              <a:buChar char="•"/>
            </a:pPr>
            <a:r>
              <a:rPr lang="en-US" dirty="0">
                <a:solidFill>
                  <a:srgbClr val="000000"/>
                </a:solidFill>
                <a:latin typeface="Arial"/>
              </a:rPr>
              <a:t>Tunable </a:t>
            </a:r>
            <a:r>
              <a:rPr lang="en-US" b="1" dirty="0">
                <a:solidFill>
                  <a:srgbClr val="000000"/>
                </a:solidFill>
                <a:latin typeface="Arial"/>
              </a:rPr>
              <a:t>antibody switch </a:t>
            </a:r>
            <a:r>
              <a:rPr lang="en-US" dirty="0">
                <a:solidFill>
                  <a:srgbClr val="000000"/>
                </a:solidFill>
                <a:latin typeface="Arial"/>
              </a:rPr>
              <a:t>constructs imbedded in disposable microchip</a:t>
            </a:r>
          </a:p>
        </p:txBody>
      </p:sp>
      <p:grpSp>
        <p:nvGrpSpPr>
          <p:cNvPr id="29" name="Group 28"/>
          <p:cNvGrpSpPr/>
          <p:nvPr/>
        </p:nvGrpSpPr>
        <p:grpSpPr>
          <a:xfrm>
            <a:off x="4803015" y="1218288"/>
            <a:ext cx="3253999" cy="3550549"/>
            <a:chOff x="5374743" y="816288"/>
            <a:chExt cx="2440499" cy="2662912"/>
          </a:xfrm>
        </p:grpSpPr>
        <p:pic>
          <p:nvPicPr>
            <p:cNvPr id="11" name="Picture 2" descr="Image result for stanford medic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7125" y="816288"/>
              <a:ext cx="974742" cy="48737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5562600" y="1279486"/>
              <a:ext cx="1688496" cy="950010"/>
              <a:chOff x="5562600" y="1279486"/>
              <a:chExt cx="1688496" cy="950010"/>
            </a:xfrm>
          </p:grpSpPr>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299964" y="1596610"/>
                <a:ext cx="280599" cy="228600"/>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r="53687"/>
              <a:stretch/>
            </p:blipFill>
            <p:spPr>
              <a:xfrm>
                <a:off x="6692279" y="1279486"/>
                <a:ext cx="558817" cy="950010"/>
              </a:xfrm>
              <a:prstGeom prst="rect">
                <a:avLst/>
              </a:prstGeom>
            </p:spPr>
          </p:pic>
          <p:grpSp>
            <p:nvGrpSpPr>
              <p:cNvPr id="15" name="Group 14"/>
              <p:cNvGrpSpPr/>
              <p:nvPr/>
            </p:nvGrpSpPr>
            <p:grpSpPr>
              <a:xfrm>
                <a:off x="5562600" y="1405997"/>
                <a:ext cx="609600" cy="708553"/>
                <a:chOff x="4876800" y="2670705"/>
                <a:chExt cx="1466848" cy="1600198"/>
              </a:xfrm>
            </p:grpSpPr>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l="14499" t="9999" r="14499" b="41113"/>
                <a:stretch/>
              </p:blipFill>
              <p:spPr>
                <a:xfrm rot="5400000">
                  <a:off x="4810125" y="2737380"/>
                  <a:ext cx="1600198" cy="1466848"/>
                </a:xfrm>
                <a:prstGeom prst="rect">
                  <a:avLst/>
                </a:prstGeom>
              </p:spPr>
            </p:pic>
            <p:pic>
              <p:nvPicPr>
                <p:cNvPr id="22" name="Picture 21"/>
                <p:cNvPicPr>
                  <a:picLocks noChangeAspect="1"/>
                </p:cNvPicPr>
                <p:nvPr/>
              </p:nvPicPr>
              <p:blipFill rotWithShape="1">
                <a:blip r:embed="rId9"/>
                <a:srcRect l="56034" t="39573" r="34744" b="49773"/>
                <a:stretch/>
              </p:blipFill>
              <p:spPr>
                <a:xfrm>
                  <a:off x="5837249" y="3415120"/>
                  <a:ext cx="87085" cy="93783"/>
                </a:xfrm>
                <a:prstGeom prst="rect">
                  <a:avLst/>
                </a:prstGeom>
              </p:spPr>
            </p:pic>
          </p:grpSp>
        </p:grpSp>
        <p:sp>
          <p:nvSpPr>
            <p:cNvPr id="28" name="TextBox 27">
              <a:extLst>
                <a:ext uri="{FF2B5EF4-FFF2-40B4-BE49-F238E27FC236}">
                  <a16:creationId xmlns:a16="http://schemas.microsoft.com/office/drawing/2014/main" id="{345E797B-9E68-4341-87AE-B8786D7BE1FE}"/>
                </a:ext>
              </a:extLst>
            </p:cNvPr>
            <p:cNvSpPr txBox="1"/>
            <p:nvPr/>
          </p:nvSpPr>
          <p:spPr>
            <a:xfrm>
              <a:off x="5374743" y="2332491"/>
              <a:ext cx="2440499" cy="1146709"/>
            </a:xfrm>
            <a:prstGeom prst="rect">
              <a:avLst/>
            </a:prstGeom>
            <a:noFill/>
          </p:spPr>
          <p:txBody>
            <a:bodyPr wrap="square" rtlCol="0">
              <a:spAutoFit/>
            </a:bodyPr>
            <a:lstStyle/>
            <a:p>
              <a:pPr marL="457167" indent="-457167" defTabSz="914354">
                <a:buSzPct val="125000"/>
                <a:buFont typeface="Arial" panose="020B0604020202020204" pitchFamily="34" charset="0"/>
                <a:buChar char="•"/>
              </a:pPr>
              <a:r>
                <a:rPr lang="en-US" sz="1867" dirty="0">
                  <a:solidFill>
                    <a:srgbClr val="102B62"/>
                  </a:solidFill>
                  <a:latin typeface="Arial"/>
                </a:rPr>
                <a:t>Lab-on-a-Dust system (LDS)</a:t>
              </a:r>
            </a:p>
            <a:p>
              <a:pPr marL="457167" indent="-457167" defTabSz="914354">
                <a:buSzPct val="125000"/>
                <a:buFont typeface="Arial" panose="020B0604020202020204" pitchFamily="34" charset="0"/>
                <a:buChar char="•"/>
              </a:pPr>
              <a:r>
                <a:rPr lang="en-US" sz="1867" dirty="0">
                  <a:solidFill>
                    <a:srgbClr val="102B62"/>
                  </a:solidFill>
                  <a:latin typeface="Arial"/>
                </a:rPr>
                <a:t>CRP, TNF-alpha, IL-1RA</a:t>
              </a:r>
            </a:p>
            <a:p>
              <a:pPr marL="457167" indent="-457167" defTabSz="914354">
                <a:buSzPct val="125000"/>
                <a:buFont typeface="Arial" panose="020B0604020202020204" pitchFamily="34" charset="0"/>
                <a:buChar char="•"/>
              </a:pPr>
              <a:r>
                <a:rPr lang="en-US" sz="1867" dirty="0">
                  <a:solidFill>
                    <a:srgbClr val="102B62"/>
                  </a:solidFill>
                  <a:latin typeface="Arial"/>
                </a:rPr>
                <a:t>No prep; sample-to-answer: 15 min</a:t>
              </a:r>
            </a:p>
          </p:txBody>
        </p:sp>
      </p:grpSp>
      <p:grpSp>
        <p:nvGrpSpPr>
          <p:cNvPr id="30" name="Group 29"/>
          <p:cNvGrpSpPr/>
          <p:nvPr/>
        </p:nvGrpSpPr>
        <p:grpSpPr>
          <a:xfrm>
            <a:off x="7918471" y="1150310"/>
            <a:ext cx="4113223" cy="4093738"/>
            <a:chOff x="5121408" y="997616"/>
            <a:chExt cx="3084916" cy="3070304"/>
          </a:xfrm>
        </p:grpSpPr>
        <p:grpSp>
          <p:nvGrpSpPr>
            <p:cNvPr id="31" name="Group 30"/>
            <p:cNvGrpSpPr/>
            <p:nvPr/>
          </p:nvGrpSpPr>
          <p:grpSpPr>
            <a:xfrm>
              <a:off x="5562600" y="997616"/>
              <a:ext cx="2643724" cy="1549426"/>
              <a:chOff x="3354270" y="1036724"/>
              <a:chExt cx="2643724" cy="1549426"/>
            </a:xfrm>
          </p:grpSpPr>
          <p:pic>
            <p:nvPicPr>
              <p:cNvPr id="34" name="Picture 33"/>
              <p:cNvPicPr>
                <a:picLocks noChangeAspect="1"/>
              </p:cNvPicPr>
              <p:nvPr/>
            </p:nvPicPr>
            <p:blipFill rotWithShape="1">
              <a:blip r:embed="rId10">
                <a:extLst>
                  <a:ext uri="{28A0092B-C50C-407E-A947-70E740481C1C}">
                    <a14:useLocalDpi xmlns:a14="http://schemas.microsoft.com/office/drawing/2010/main" val="0"/>
                  </a:ext>
                </a:extLst>
              </a:blip>
              <a:srcRect t="17043" b="21494"/>
              <a:stretch/>
            </p:blipFill>
            <p:spPr>
              <a:xfrm>
                <a:off x="3784597" y="1036724"/>
                <a:ext cx="1053366" cy="339593"/>
              </a:xfrm>
              <a:prstGeom prst="rect">
                <a:avLst/>
              </a:prstGeom>
            </p:spPr>
          </p:pic>
          <p:grpSp>
            <p:nvGrpSpPr>
              <p:cNvPr id="35" name="Group 34"/>
              <p:cNvGrpSpPr/>
              <p:nvPr/>
            </p:nvGrpSpPr>
            <p:grpSpPr>
              <a:xfrm>
                <a:off x="3354270" y="1408519"/>
                <a:ext cx="2643724" cy="1177631"/>
                <a:chOff x="293416" y="1091487"/>
                <a:chExt cx="2643724" cy="1177631"/>
              </a:xfrm>
            </p:grpSpPr>
            <p:grpSp>
              <p:nvGrpSpPr>
                <p:cNvPr id="36" name="Group 35"/>
                <p:cNvGrpSpPr/>
                <p:nvPr/>
              </p:nvGrpSpPr>
              <p:grpSpPr>
                <a:xfrm>
                  <a:off x="293416" y="1091487"/>
                  <a:ext cx="1970897" cy="1177631"/>
                  <a:chOff x="531076" y="1661003"/>
                  <a:chExt cx="3725337" cy="2272135"/>
                </a:xfrm>
              </p:grpSpPr>
              <p:pic>
                <p:nvPicPr>
                  <p:cNvPr id="42" name="Picture 41"/>
                  <p:cNvPicPr>
                    <a:picLocks noChangeAspect="1"/>
                  </p:cNvPicPr>
                  <p:nvPr/>
                </p:nvPicPr>
                <p:blipFill rotWithShape="1">
                  <a:blip r:embed="rId11" cstate="print">
                    <a:extLst>
                      <a:ext uri="{28A0092B-C50C-407E-A947-70E740481C1C}">
                        <a14:useLocalDpi xmlns:a14="http://schemas.microsoft.com/office/drawing/2010/main" val="0"/>
                      </a:ext>
                    </a:extLst>
                  </a:blip>
                  <a:srcRect l="8854" r="21666" b="36435"/>
                  <a:stretch/>
                </p:blipFill>
                <p:spPr>
                  <a:xfrm>
                    <a:off x="531076" y="1661003"/>
                    <a:ext cx="3725337" cy="2272135"/>
                  </a:xfrm>
                  <a:prstGeom prst="rect">
                    <a:avLst/>
                  </a:prstGeom>
                </p:spPr>
              </p:pic>
              <p:grpSp>
                <p:nvGrpSpPr>
                  <p:cNvPr id="43" name="Group 42"/>
                  <p:cNvGrpSpPr/>
                  <p:nvPr/>
                </p:nvGrpSpPr>
                <p:grpSpPr>
                  <a:xfrm>
                    <a:off x="1275936" y="1694003"/>
                    <a:ext cx="2875261" cy="1189500"/>
                    <a:chOff x="1275936" y="1694003"/>
                    <a:chExt cx="2875261" cy="1189500"/>
                  </a:xfrm>
                </p:grpSpPr>
                <p:sp>
                  <p:nvSpPr>
                    <p:cNvPr id="44" name="Oval 43"/>
                    <p:cNvSpPr/>
                    <p:nvPr/>
                  </p:nvSpPr>
                  <p:spPr>
                    <a:xfrm>
                      <a:off x="3652062" y="2192384"/>
                      <a:ext cx="304800" cy="5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2400">
                        <a:solidFill>
                          <a:prstClr val="white"/>
                        </a:solidFill>
                        <a:latin typeface="Arial"/>
                      </a:endParaRPr>
                    </a:p>
                  </p:txBody>
                </p:sp>
                <p:sp>
                  <p:nvSpPr>
                    <p:cNvPr id="45" name="TextBox 44"/>
                    <p:cNvSpPr txBox="1"/>
                    <p:nvPr/>
                  </p:nvSpPr>
                  <p:spPr>
                    <a:xfrm>
                      <a:off x="3021963" y="1802965"/>
                      <a:ext cx="1129234" cy="445372"/>
                    </a:xfrm>
                    <a:prstGeom prst="rect">
                      <a:avLst/>
                    </a:prstGeom>
                    <a:noFill/>
                  </p:spPr>
                  <p:txBody>
                    <a:bodyPr wrap="none" rtlCol="0">
                      <a:spAutoFit/>
                    </a:bodyPr>
                    <a:lstStyle/>
                    <a:p>
                      <a:pPr defTabSz="914354"/>
                      <a:r>
                        <a:rPr lang="en-US" sz="1400" b="1" dirty="0">
                          <a:solidFill>
                            <a:prstClr val="white"/>
                          </a:solidFill>
                          <a:latin typeface="Arial"/>
                        </a:rPr>
                        <a:t>LYMPH</a:t>
                      </a:r>
                    </a:p>
                  </p:txBody>
                </p:sp>
                <p:pic>
                  <p:nvPicPr>
                    <p:cNvPr id="46" name="Picture 45"/>
                    <p:cNvPicPr>
                      <a:picLocks noChangeAspect="1"/>
                    </p:cNvPicPr>
                    <p:nvPr/>
                  </p:nvPicPr>
                  <p:blipFill>
                    <a:blip r:embed="rId12"/>
                    <a:stretch>
                      <a:fillRect/>
                    </a:stretch>
                  </p:blipFill>
                  <p:spPr>
                    <a:xfrm>
                      <a:off x="1275936" y="1694003"/>
                      <a:ext cx="934419" cy="1189500"/>
                    </a:xfrm>
                    <a:prstGeom prst="rect">
                      <a:avLst/>
                    </a:prstGeom>
                  </p:spPr>
                </p:pic>
              </p:grpSp>
            </p:grpSp>
            <p:sp>
              <p:nvSpPr>
                <p:cNvPr id="37" name="TextBox 36"/>
                <p:cNvSpPr txBox="1"/>
                <p:nvPr/>
              </p:nvSpPr>
              <p:spPr>
                <a:xfrm>
                  <a:off x="967981" y="1941332"/>
                  <a:ext cx="678311" cy="230833"/>
                </a:xfrm>
                <a:prstGeom prst="rect">
                  <a:avLst/>
                </a:prstGeom>
                <a:noFill/>
              </p:spPr>
              <p:txBody>
                <a:bodyPr wrap="none" rtlCol="0">
                  <a:spAutoFit/>
                </a:bodyPr>
                <a:lstStyle/>
                <a:p>
                  <a:pPr defTabSz="914354"/>
                  <a:r>
                    <a:rPr lang="en-US" sz="1400" b="1" dirty="0">
                      <a:solidFill>
                        <a:prstClr val="white"/>
                      </a:solidFill>
                      <a:latin typeface="Arial"/>
                    </a:rPr>
                    <a:t>SPLEEN</a:t>
                  </a:r>
                </a:p>
              </p:txBody>
            </p:sp>
            <p:cxnSp>
              <p:nvCxnSpPr>
                <p:cNvPr id="38" name="Straight Connector 37"/>
                <p:cNvCxnSpPr/>
                <p:nvPr/>
              </p:nvCxnSpPr>
              <p:spPr>
                <a:xfrm>
                  <a:off x="1803760" y="1807424"/>
                  <a:ext cx="513847" cy="38714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872907" y="2035920"/>
                  <a:ext cx="1064233" cy="230833"/>
                </a:xfrm>
                <a:prstGeom prst="rect">
                  <a:avLst/>
                </a:prstGeom>
                <a:noFill/>
              </p:spPr>
              <p:txBody>
                <a:bodyPr wrap="none" rtlCol="0">
                  <a:spAutoFit/>
                </a:bodyPr>
                <a:lstStyle/>
                <a:p>
                  <a:pPr defTabSz="914354"/>
                  <a:r>
                    <a:rPr lang="en-US" sz="1400" b="1" dirty="0">
                      <a:solidFill>
                        <a:srgbClr val="102B62"/>
                      </a:solidFill>
                      <a:latin typeface="Arial"/>
                    </a:rPr>
                    <a:t>BM1 BM2 BM3</a:t>
                  </a:r>
                </a:p>
              </p:txBody>
            </p:sp>
            <p:sp>
              <p:nvSpPr>
                <p:cNvPr id="40" name="TextBox 39"/>
                <p:cNvSpPr txBox="1"/>
                <p:nvPr/>
              </p:nvSpPr>
              <p:spPr>
                <a:xfrm>
                  <a:off x="1866502" y="1585866"/>
                  <a:ext cx="1064233" cy="230833"/>
                </a:xfrm>
                <a:prstGeom prst="rect">
                  <a:avLst/>
                </a:prstGeom>
                <a:noFill/>
              </p:spPr>
              <p:txBody>
                <a:bodyPr wrap="none" rtlCol="0">
                  <a:spAutoFit/>
                </a:bodyPr>
                <a:lstStyle/>
                <a:p>
                  <a:pPr defTabSz="914354"/>
                  <a:r>
                    <a:rPr lang="en-US" sz="1400" b="1" dirty="0">
                      <a:solidFill>
                        <a:srgbClr val="102B62"/>
                      </a:solidFill>
                      <a:latin typeface="Arial"/>
                    </a:rPr>
                    <a:t>BM1 BM2 BM3</a:t>
                  </a:r>
                </a:p>
              </p:txBody>
            </p:sp>
            <p:cxnSp>
              <p:nvCxnSpPr>
                <p:cNvPr id="41" name="Straight Connector 40"/>
                <p:cNvCxnSpPr>
                  <a:endCxn id="40" idx="0"/>
                </p:cNvCxnSpPr>
                <p:nvPr/>
              </p:nvCxnSpPr>
              <p:spPr>
                <a:xfrm>
                  <a:off x="2057400" y="1471997"/>
                  <a:ext cx="366306" cy="11386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sp>
          <p:nvSpPr>
            <p:cNvPr id="32" name="TextBox 31">
              <a:extLst>
                <a:ext uri="{FF2B5EF4-FFF2-40B4-BE49-F238E27FC236}">
                  <a16:creationId xmlns:a16="http://schemas.microsoft.com/office/drawing/2014/main" id="{345E797B-9E68-4341-87AE-B8786D7BE1FE}"/>
                </a:ext>
              </a:extLst>
            </p:cNvPr>
            <p:cNvSpPr txBox="1"/>
            <p:nvPr/>
          </p:nvSpPr>
          <p:spPr>
            <a:xfrm>
              <a:off x="5121408" y="2705720"/>
              <a:ext cx="2695354" cy="1362200"/>
            </a:xfrm>
            <a:prstGeom prst="rect">
              <a:avLst/>
            </a:prstGeom>
            <a:noFill/>
          </p:spPr>
          <p:txBody>
            <a:bodyPr wrap="square" rtlCol="0">
              <a:spAutoFit/>
            </a:bodyPr>
            <a:lstStyle/>
            <a:p>
              <a:pPr marL="457167" indent="-457167" defTabSz="914354">
                <a:buSzPct val="125000"/>
                <a:buFont typeface="Arial" panose="020B0604020202020204" pitchFamily="34" charset="0"/>
                <a:buChar char="•"/>
              </a:pPr>
              <a:r>
                <a:rPr lang="en-US" sz="1867" dirty="0">
                  <a:solidFill>
                    <a:srgbClr val="102B62"/>
                  </a:solidFill>
                  <a:latin typeface="Arial"/>
                </a:rPr>
                <a:t>Development of stress model involving biomarker signatures</a:t>
              </a:r>
            </a:p>
            <a:p>
              <a:pPr marL="457167" indent="-457167" defTabSz="914354">
                <a:buSzPct val="125000"/>
                <a:buFont typeface="Arial" panose="020B0604020202020204" pitchFamily="34" charset="0"/>
                <a:buChar char="•"/>
              </a:pPr>
              <a:r>
                <a:rPr lang="en-US" sz="1867" dirty="0">
                  <a:solidFill>
                    <a:srgbClr val="102B62"/>
                  </a:solidFill>
                  <a:latin typeface="Arial"/>
                </a:rPr>
                <a:t>Ultrasound detects changes in biomarker expression / immune cell responses</a:t>
              </a:r>
            </a:p>
          </p:txBody>
        </p:sp>
      </p:grpSp>
      <p:pic>
        <p:nvPicPr>
          <p:cNvPr id="4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26805" y="6209303"/>
            <a:ext cx="1704132" cy="55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028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7094" y="-785167"/>
            <a:ext cx="11389895" cy="6805900"/>
          </a:xfrm>
          <a:prstGeom prst="rect">
            <a:avLst/>
          </a:prstGeom>
        </p:spPr>
      </p:pic>
    </p:spTree>
    <p:extLst>
      <p:ext uri="{BB962C8B-B14F-4D97-AF65-F5344CB8AC3E}">
        <p14:creationId xmlns:p14="http://schemas.microsoft.com/office/powerpoint/2010/main" val="1831099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FA061-F6D9-4C4D-9568-7DDA39D37648}"/>
              </a:ext>
            </a:extLst>
          </p:cNvPr>
          <p:cNvSpPr>
            <a:spLocks noGrp="1"/>
          </p:cNvSpPr>
          <p:nvPr>
            <p:ph type="title"/>
          </p:nvPr>
        </p:nvSpPr>
        <p:spPr>
          <a:xfrm>
            <a:off x="609600" y="89280"/>
            <a:ext cx="10972800" cy="1143000"/>
          </a:xfrm>
        </p:spPr>
        <p:txBody>
          <a:bodyPr>
            <a:normAutofit/>
          </a:bodyPr>
          <a:lstStyle/>
          <a:p>
            <a:r>
              <a:rPr lang="en-US" dirty="0"/>
              <a:t>DRIVe </a:t>
            </a:r>
            <a:r>
              <a:rPr lang="en-US" dirty="0" smtClean="0"/>
              <a:t>Portfolio</a:t>
            </a:r>
            <a:endParaRPr lang="en-US" dirty="0"/>
          </a:p>
        </p:txBody>
      </p:sp>
      <p:pic>
        <p:nvPicPr>
          <p:cNvPr id="21" name="Picture 2" descr="Image result for evidation logo">
            <a:extLst>
              <a:ext uri="{FF2B5EF4-FFF2-40B4-BE49-F238E27FC236}">
                <a16:creationId xmlns:a16="http://schemas.microsoft.com/office/drawing/2014/main" id="{10811D35-9CD6-44FC-AB36-8A30A2C8B0F0}"/>
              </a:ext>
            </a:extLst>
          </p:cNvPr>
          <p:cNvPicPr preferRelativeResize="0">
            <a:picLocks noChangeAspect="1" noChangeArrowheads="1"/>
          </p:cNvPicPr>
          <p:nvPr/>
        </p:nvPicPr>
        <p:blipFill rotWithShape="1">
          <a:blip r:embed="rId2" cstate="print">
            <a:extLst>
              <a:ext uri="{28A0092B-C50C-407E-A947-70E740481C1C}">
                <a14:useLocalDpi xmlns:a14="http://schemas.microsoft.com/office/drawing/2010/main" val="0"/>
              </a:ext>
            </a:extLst>
          </a:blip>
          <a:srcRect t="4626"/>
          <a:stretch/>
        </p:blipFill>
        <p:spPr bwMode="auto">
          <a:xfrm>
            <a:off x="5025973" y="4434094"/>
            <a:ext cx="1544981" cy="7367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result for 98point6 logo">
            <a:extLst>
              <a:ext uri="{FF2B5EF4-FFF2-40B4-BE49-F238E27FC236}">
                <a16:creationId xmlns:a16="http://schemas.microsoft.com/office/drawing/2014/main" id="{715A079D-7279-4CCE-A828-85710085904D}"/>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333" y="5268397"/>
            <a:ext cx="1638235" cy="5834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Empatica">
            <a:extLst>
              <a:ext uri="{FF2B5EF4-FFF2-40B4-BE49-F238E27FC236}">
                <a16:creationId xmlns:a16="http://schemas.microsoft.com/office/drawing/2014/main" id="{6B32CA04-755C-42E7-A213-A92C72BDA5EB}"/>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4147" y="3821585"/>
            <a:ext cx="2227715" cy="45445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close up of a logo&#10;&#10;Description automatically generated">
            <a:extLst>
              <a:ext uri="{FF2B5EF4-FFF2-40B4-BE49-F238E27FC236}">
                <a16:creationId xmlns:a16="http://schemas.microsoft.com/office/drawing/2014/main" id="{6DA39E50-CEBD-495F-82D3-12D0283A18E9}"/>
              </a:ext>
            </a:extLst>
          </p:cNvPr>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916" y="4115442"/>
            <a:ext cx="1658516" cy="454454"/>
          </a:xfrm>
          <a:prstGeom prst="rect">
            <a:avLst/>
          </a:prstGeom>
        </p:spPr>
      </p:pic>
      <p:pic>
        <p:nvPicPr>
          <p:cNvPr id="47" name="Picture 46" descr="A picture containing clipart&#10;&#10;Description automatically generated">
            <a:extLst>
              <a:ext uri="{FF2B5EF4-FFF2-40B4-BE49-F238E27FC236}">
                <a16:creationId xmlns:a16="http://schemas.microsoft.com/office/drawing/2014/main" id="{3A80DC66-A1C5-4AC9-BF08-D06392B34A75}"/>
              </a:ext>
            </a:extLst>
          </p:cNvPr>
          <p:cNvPicPr preferRelativeResize="0">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10244" y="4267012"/>
            <a:ext cx="1461148" cy="862082"/>
          </a:xfrm>
          <a:prstGeom prst="rect">
            <a:avLst/>
          </a:prstGeom>
        </p:spPr>
      </p:pic>
      <p:pic>
        <p:nvPicPr>
          <p:cNvPr id="49" name="Picture 48" descr="A close up of a logo&#10;&#10;Description automatically generated">
            <a:extLst>
              <a:ext uri="{FF2B5EF4-FFF2-40B4-BE49-F238E27FC236}">
                <a16:creationId xmlns:a16="http://schemas.microsoft.com/office/drawing/2014/main" id="{961CD120-0F1A-42E2-91F9-C71E19EA2187}"/>
              </a:ext>
            </a:extLst>
          </p:cNvPr>
          <p:cNvPicPr preferRelativeResize="0">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2701" y="4569896"/>
            <a:ext cx="1327108" cy="232579"/>
          </a:xfrm>
          <a:prstGeom prst="rect">
            <a:avLst/>
          </a:prstGeom>
        </p:spPr>
      </p:pic>
      <p:pic>
        <p:nvPicPr>
          <p:cNvPr id="2054" name="Picture 6" descr="Image result for UC San Diego logo">
            <a:extLst>
              <a:ext uri="{FF2B5EF4-FFF2-40B4-BE49-F238E27FC236}">
                <a16:creationId xmlns:a16="http://schemas.microsoft.com/office/drawing/2014/main" id="{35940376-CE9C-439B-A9AE-8239222AFB17}"/>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4232" y="4795560"/>
            <a:ext cx="1191581" cy="2267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Sound Life Sciences logo">
            <a:extLst>
              <a:ext uri="{FF2B5EF4-FFF2-40B4-BE49-F238E27FC236}">
                <a16:creationId xmlns:a16="http://schemas.microsoft.com/office/drawing/2014/main" id="{3D1DEF5D-67E3-4A34-B14E-94E199F5D20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394" y="3375843"/>
            <a:ext cx="2118242" cy="5726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09809" y="5265929"/>
            <a:ext cx="1693164" cy="52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Image result for stanford medicin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42289" y="2764277"/>
            <a:ext cx="1858236" cy="9291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ge research"/>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4208" y="5277042"/>
            <a:ext cx="2099762" cy="567750"/>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FE6FA061-F6D9-4C4D-9568-7DDA39D37648}"/>
              </a:ext>
            </a:extLst>
          </p:cNvPr>
          <p:cNvSpPr txBox="1">
            <a:spLocks/>
          </p:cNvSpPr>
          <p:nvPr/>
        </p:nvSpPr>
        <p:spPr>
          <a:xfrm>
            <a:off x="327935" y="1368813"/>
            <a:ext cx="4914582" cy="1553551"/>
          </a:xfrm>
          <a:prstGeom prst="rect">
            <a:avLst/>
          </a:prstGeom>
          <a:ln>
            <a:noFill/>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vert="horz" lIns="91440" tIns="45720" rIns="91440" bIns="45720" rtlCol="0" anchor="ctr">
            <a:normAutofit/>
          </a:bodyPr>
          <a:lstStyle>
            <a:lvl1pPr algn="ctr" defTabSz="914377" rtl="0" eaLnBrk="1" latinLnBrk="0" hangingPunct="1">
              <a:spcBef>
                <a:spcPct val="0"/>
              </a:spcBef>
              <a:buNone/>
              <a:defRPr sz="2800" b="1" kern="1200" baseline="0">
                <a:solidFill>
                  <a:srgbClr val="102B62"/>
                </a:solidFill>
                <a:latin typeface="+mj-lt"/>
                <a:ea typeface="+mj-ea"/>
                <a:cs typeface="+mj-cs"/>
              </a:defRPr>
            </a:lvl1pPr>
          </a:lstStyle>
          <a:p>
            <a:pPr marL="571500" marR="0" lvl="0" indent="-571500" algn="l" defTabSz="914377"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Arial"/>
                <a:ea typeface="+mj-ea"/>
                <a:cs typeface="+mj-cs"/>
              </a:rPr>
              <a:t>25 </a:t>
            </a:r>
            <a:r>
              <a:rPr kumimoji="0" lang="en-US" sz="2400" b="0" i="0" u="none" strike="noStrike" kern="1200" cap="none" spc="0" normalizeH="0" baseline="0" noProof="0" dirty="0">
                <a:ln>
                  <a:noFill/>
                </a:ln>
                <a:solidFill>
                  <a:prstClr val="white"/>
                </a:solidFill>
                <a:effectLst/>
                <a:uLnTx/>
                <a:uFillTx/>
                <a:latin typeface="Arial"/>
                <a:ea typeface="+mj-ea"/>
                <a:cs typeface="+mj-cs"/>
              </a:rPr>
              <a:t>funded companies</a:t>
            </a:r>
          </a:p>
          <a:p>
            <a:pPr marL="571500" marR="0" lvl="0" indent="-571500" algn="l" defTabSz="914377"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Arial"/>
                <a:ea typeface="+mj-ea"/>
                <a:cs typeface="+mj-cs"/>
              </a:rPr>
              <a:t>$30.7 </a:t>
            </a:r>
            <a:r>
              <a:rPr kumimoji="0" lang="en-US" sz="2400" b="0" i="0" u="none" strike="noStrike" kern="1200" cap="none" spc="0" normalizeH="0" baseline="0" noProof="0" dirty="0">
                <a:ln>
                  <a:noFill/>
                </a:ln>
                <a:solidFill>
                  <a:prstClr val="white"/>
                </a:solidFill>
                <a:effectLst/>
                <a:uLnTx/>
                <a:uFillTx/>
                <a:latin typeface="Arial"/>
                <a:ea typeface="+mj-ea"/>
                <a:cs typeface="+mj-cs"/>
              </a:rPr>
              <a:t>million funded</a:t>
            </a:r>
          </a:p>
          <a:p>
            <a:pPr marL="571500" marR="0" lvl="0" indent="-571500" algn="l" defTabSz="914377"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Arial"/>
                <a:ea typeface="+mj-ea"/>
                <a:cs typeface="+mj-cs"/>
              </a:rPr>
              <a:t>$20.7 </a:t>
            </a:r>
            <a:r>
              <a:rPr kumimoji="0" lang="en-US" sz="2400" b="0" i="0" u="none" strike="noStrike" kern="1200" cap="none" spc="0" normalizeH="0" baseline="0" noProof="0" dirty="0">
                <a:ln>
                  <a:noFill/>
                </a:ln>
                <a:solidFill>
                  <a:prstClr val="white"/>
                </a:solidFill>
                <a:effectLst/>
                <a:uLnTx/>
                <a:uFillTx/>
                <a:latin typeface="Arial"/>
                <a:ea typeface="+mj-ea"/>
                <a:cs typeface="+mj-cs"/>
              </a:rPr>
              <a:t>million cost share</a:t>
            </a:r>
          </a:p>
        </p:txBody>
      </p:sp>
      <p:pic>
        <p:nvPicPr>
          <p:cNvPr id="8" name="Picture 7"/>
          <p:cNvPicPr>
            <a:picLocks noChangeAspect="1"/>
          </p:cNvPicPr>
          <p:nvPr/>
        </p:nvPicPr>
        <p:blipFill>
          <a:blip r:embed="rId13"/>
          <a:stretch>
            <a:fillRect/>
          </a:stretch>
        </p:blipFill>
        <p:spPr>
          <a:xfrm>
            <a:off x="5480342" y="1241424"/>
            <a:ext cx="2181225" cy="952500"/>
          </a:xfrm>
          <a:prstGeom prst="rect">
            <a:avLst/>
          </a:prstGeom>
        </p:spPr>
      </p:pic>
      <p:pic>
        <p:nvPicPr>
          <p:cNvPr id="10" name="Picture 9"/>
          <p:cNvPicPr>
            <a:picLocks noChangeAspect="1"/>
          </p:cNvPicPr>
          <p:nvPr/>
        </p:nvPicPr>
        <p:blipFill>
          <a:blip r:embed="rId14"/>
          <a:stretch>
            <a:fillRect/>
          </a:stretch>
        </p:blipFill>
        <p:spPr>
          <a:xfrm>
            <a:off x="5644006" y="2297530"/>
            <a:ext cx="2162175" cy="752475"/>
          </a:xfrm>
          <a:prstGeom prst="rect">
            <a:avLst/>
          </a:prstGeom>
        </p:spPr>
      </p:pic>
      <p:pic>
        <p:nvPicPr>
          <p:cNvPr id="12" name="Picture 11"/>
          <p:cNvPicPr>
            <a:picLocks noChangeAspect="1"/>
          </p:cNvPicPr>
          <p:nvPr/>
        </p:nvPicPr>
        <p:blipFill>
          <a:blip r:embed="rId15"/>
          <a:stretch>
            <a:fillRect/>
          </a:stretch>
        </p:blipFill>
        <p:spPr>
          <a:xfrm>
            <a:off x="3594424" y="5029561"/>
            <a:ext cx="1307689" cy="1040033"/>
          </a:xfrm>
          <a:prstGeom prst="rect">
            <a:avLst/>
          </a:prstGeom>
        </p:spPr>
      </p:pic>
      <p:pic>
        <p:nvPicPr>
          <p:cNvPr id="15" name="Picture 14"/>
          <p:cNvPicPr>
            <a:picLocks noChangeAspect="1"/>
          </p:cNvPicPr>
          <p:nvPr/>
        </p:nvPicPr>
        <p:blipFill>
          <a:blip r:embed="rId16"/>
          <a:stretch>
            <a:fillRect/>
          </a:stretch>
        </p:blipFill>
        <p:spPr>
          <a:xfrm>
            <a:off x="2223136" y="4305185"/>
            <a:ext cx="2057400" cy="762000"/>
          </a:xfrm>
          <a:prstGeom prst="rect">
            <a:avLst/>
          </a:prstGeom>
        </p:spPr>
      </p:pic>
      <p:pic>
        <p:nvPicPr>
          <p:cNvPr id="16" name="Picture 15"/>
          <p:cNvPicPr>
            <a:picLocks noChangeAspect="1"/>
          </p:cNvPicPr>
          <p:nvPr/>
        </p:nvPicPr>
        <p:blipFill>
          <a:blip r:embed="rId17"/>
          <a:stretch>
            <a:fillRect/>
          </a:stretch>
        </p:blipFill>
        <p:spPr>
          <a:xfrm>
            <a:off x="8072976" y="2583446"/>
            <a:ext cx="1306145" cy="961232"/>
          </a:xfrm>
          <a:prstGeom prst="rect">
            <a:avLst/>
          </a:prstGeom>
        </p:spPr>
      </p:pic>
      <p:pic>
        <p:nvPicPr>
          <p:cNvPr id="19" name="Picture 18"/>
          <p:cNvPicPr>
            <a:picLocks noChangeAspect="1"/>
          </p:cNvPicPr>
          <p:nvPr/>
        </p:nvPicPr>
        <p:blipFill>
          <a:blip r:embed="rId18"/>
          <a:stretch>
            <a:fillRect/>
          </a:stretch>
        </p:blipFill>
        <p:spPr>
          <a:xfrm>
            <a:off x="7508128" y="1654012"/>
            <a:ext cx="2171922" cy="781486"/>
          </a:xfrm>
          <a:prstGeom prst="rect">
            <a:avLst/>
          </a:prstGeom>
        </p:spPr>
      </p:pic>
      <p:pic>
        <p:nvPicPr>
          <p:cNvPr id="20" name="Picture 19"/>
          <p:cNvPicPr>
            <a:picLocks noChangeAspect="1"/>
          </p:cNvPicPr>
          <p:nvPr/>
        </p:nvPicPr>
        <p:blipFill>
          <a:blip r:embed="rId19"/>
          <a:stretch>
            <a:fillRect/>
          </a:stretch>
        </p:blipFill>
        <p:spPr>
          <a:xfrm>
            <a:off x="9697692" y="1380223"/>
            <a:ext cx="2449380" cy="615141"/>
          </a:xfrm>
          <a:prstGeom prst="rect">
            <a:avLst/>
          </a:prstGeom>
        </p:spPr>
      </p:pic>
      <p:pic>
        <p:nvPicPr>
          <p:cNvPr id="23" name="Picture 22"/>
          <p:cNvPicPr>
            <a:picLocks noChangeAspect="1"/>
          </p:cNvPicPr>
          <p:nvPr/>
        </p:nvPicPr>
        <p:blipFill>
          <a:blip r:embed="rId20"/>
          <a:stretch>
            <a:fillRect/>
          </a:stretch>
        </p:blipFill>
        <p:spPr>
          <a:xfrm>
            <a:off x="5385010" y="5224206"/>
            <a:ext cx="1799859" cy="818893"/>
          </a:xfrm>
          <a:prstGeom prst="rect">
            <a:avLst/>
          </a:prstGeom>
        </p:spPr>
      </p:pic>
      <p:pic>
        <p:nvPicPr>
          <p:cNvPr id="26" name="Picture 25"/>
          <p:cNvPicPr>
            <a:picLocks noChangeAspect="1"/>
          </p:cNvPicPr>
          <p:nvPr/>
        </p:nvPicPr>
        <p:blipFill>
          <a:blip r:embed="rId21"/>
          <a:stretch>
            <a:fillRect/>
          </a:stretch>
        </p:blipFill>
        <p:spPr>
          <a:xfrm>
            <a:off x="10085023" y="3499073"/>
            <a:ext cx="1885950" cy="942975"/>
          </a:xfrm>
          <a:prstGeom prst="rect">
            <a:avLst/>
          </a:prstGeom>
        </p:spPr>
      </p:pic>
      <p:pic>
        <p:nvPicPr>
          <p:cNvPr id="3" name="Picture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426329" y="3024200"/>
            <a:ext cx="1545236" cy="1196017"/>
          </a:xfrm>
          <a:prstGeom prst="rect">
            <a:avLst/>
          </a:prstGeom>
        </p:spPr>
      </p:pic>
      <p:pic>
        <p:nvPicPr>
          <p:cNvPr id="4" name="Picture 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05861" y="4802475"/>
            <a:ext cx="1172692" cy="1073070"/>
          </a:xfrm>
          <a:prstGeom prst="rect">
            <a:avLst/>
          </a:prstGeom>
        </p:spPr>
      </p:pic>
      <p:pic>
        <p:nvPicPr>
          <p:cNvPr id="30" name="Picture 2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32130" y="3132866"/>
            <a:ext cx="1877678" cy="356670"/>
          </a:xfrm>
          <a:prstGeom prst="rect">
            <a:avLst/>
          </a:prstGeom>
        </p:spPr>
      </p:pic>
      <p:pic>
        <p:nvPicPr>
          <p:cNvPr id="1026" name="Picture 2" descr="End Sepsis">
            <a:hlinkClick r:id="rId25"/>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107991" y="3784316"/>
            <a:ext cx="1634629" cy="4359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27"/>
          <a:stretch>
            <a:fillRect/>
          </a:stretch>
        </p:blipFill>
        <p:spPr>
          <a:xfrm>
            <a:off x="9379121" y="2189125"/>
            <a:ext cx="2695166" cy="647876"/>
          </a:xfrm>
          <a:prstGeom prst="rect">
            <a:avLst/>
          </a:prstGeom>
        </p:spPr>
      </p:pic>
    </p:spTree>
    <p:extLst>
      <p:ext uri="{BB962C8B-B14F-4D97-AF65-F5344CB8AC3E}">
        <p14:creationId xmlns:p14="http://schemas.microsoft.com/office/powerpoint/2010/main" val="845451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DRIVe Catalyst Office</a:t>
            </a:r>
            <a:endParaRPr lang="en-US" dirty="0"/>
          </a:p>
        </p:txBody>
      </p:sp>
      <p:sp>
        <p:nvSpPr>
          <p:cNvPr id="4" name="Title 1"/>
          <p:cNvSpPr txBox="1">
            <a:spLocks/>
          </p:cNvSpPr>
          <p:nvPr/>
        </p:nvSpPr>
        <p:spPr>
          <a:xfrm>
            <a:off x="609600" y="177800"/>
            <a:ext cx="10972800" cy="1143000"/>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3733" b="1" kern="1200" baseline="0">
                <a:solidFill>
                  <a:srgbClr val="102B62"/>
                </a:solidFill>
                <a:latin typeface="+mj-lt"/>
                <a:ea typeface="+mj-ea"/>
                <a:cs typeface="+mj-cs"/>
              </a:defRPr>
            </a:lvl1pPr>
          </a:lstStyle>
          <a:p>
            <a:endParaRPr lang="en-US" dirty="0"/>
          </a:p>
        </p:txBody>
      </p:sp>
      <p:sp>
        <p:nvSpPr>
          <p:cNvPr id="5" name="Content Placeholder 2"/>
          <p:cNvSpPr txBox="1">
            <a:spLocks/>
          </p:cNvSpPr>
          <p:nvPr/>
        </p:nvSpPr>
        <p:spPr>
          <a:xfrm>
            <a:off x="150980" y="1900904"/>
            <a:ext cx="3526285" cy="4254091"/>
          </a:xfrm>
          <a:prstGeom prst="rect">
            <a:avLst/>
          </a:prstGeom>
        </p:spPr>
        <p:txBody>
          <a:bodyPr vert="horz" lIns="91440" tIns="45720" rIns="91440" bIns="45720" rtlCol="0">
            <a:normAutofit fontScale="92500" lnSpcReduction="10000"/>
          </a:bodyPr>
          <a:lst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102B62"/>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102B62"/>
                </a:solidFill>
                <a:latin typeface="+mn-lt"/>
                <a:ea typeface="+mn-ea"/>
                <a:cs typeface="+mn-cs"/>
              </a:defRPr>
            </a:lvl2pPr>
            <a:lvl3pPr marL="1523962" indent="-304792" algn="l" defTabSz="1219170" rtl="0" eaLnBrk="1" latinLnBrk="0" hangingPunct="1">
              <a:spcBef>
                <a:spcPct val="20000"/>
              </a:spcBef>
              <a:buFont typeface="Wingdings" panose="05000000000000000000" pitchFamily="2" charset="2"/>
              <a:buChar char="ü"/>
              <a:defRPr sz="2400" kern="1200">
                <a:solidFill>
                  <a:srgbClr val="102B62"/>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r">
              <a:buNone/>
            </a:pPr>
            <a:r>
              <a:rPr lang="en-US" sz="2400" b="1" dirty="0">
                <a:cs typeface="Arial"/>
              </a:rPr>
              <a:t>The DRIVe Catalyst Office will close the gap between business and science</a:t>
            </a:r>
          </a:p>
          <a:p>
            <a:pPr marL="0" indent="0" algn="r">
              <a:buNone/>
            </a:pPr>
            <a:endParaRPr lang="en-US" sz="2400" b="1" dirty="0">
              <a:cs typeface="Arial"/>
            </a:endParaRPr>
          </a:p>
          <a:p>
            <a:pPr marL="0" indent="0" algn="r">
              <a:buNone/>
            </a:pPr>
            <a:r>
              <a:rPr lang="en-US" sz="2400" b="1" dirty="0">
                <a:cs typeface="Arial"/>
              </a:rPr>
              <a:t>Bring both industry partners and government partners to the table</a:t>
            </a:r>
          </a:p>
          <a:p>
            <a:pPr marL="0" indent="0" algn="r">
              <a:buNone/>
            </a:pPr>
            <a:endParaRPr lang="en-US" sz="2400" b="1" dirty="0">
              <a:cs typeface="Arial"/>
            </a:endParaRPr>
          </a:p>
          <a:p>
            <a:pPr marL="0" indent="0" algn="r">
              <a:buNone/>
            </a:pPr>
            <a:r>
              <a:rPr lang="en-US" sz="2400" b="1" dirty="0">
                <a:cs typeface="Arial"/>
              </a:rPr>
              <a:t>Constantly challenge the status quo</a:t>
            </a:r>
          </a:p>
          <a:p>
            <a:pPr marL="0" indent="0" algn="r">
              <a:buNone/>
            </a:pPr>
            <a:endParaRPr lang="en-US" sz="2400" b="1" dirty="0">
              <a:cs typeface="Arial"/>
            </a:endParaRPr>
          </a:p>
          <a:p>
            <a:pPr marL="0" indent="0" algn="r">
              <a:buNone/>
            </a:pPr>
            <a:endParaRPr lang="en-US" sz="2400" b="1" dirty="0">
              <a:cs typeface="Arial"/>
            </a:endParaRPr>
          </a:p>
        </p:txBody>
      </p:sp>
      <p:graphicFrame>
        <p:nvGraphicFramePr>
          <p:cNvPr id="6" name="Diagram 5"/>
          <p:cNvGraphicFramePr/>
          <p:nvPr>
            <p:extLst/>
          </p:nvPr>
        </p:nvGraphicFramePr>
        <p:xfrm>
          <a:off x="3826933" y="1537548"/>
          <a:ext cx="7755467" cy="4260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7359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887" b="2267"/>
          <a:stretch/>
        </p:blipFill>
        <p:spPr>
          <a:xfrm>
            <a:off x="1828800" y="1295400"/>
            <a:ext cx="7936245" cy="3886893"/>
          </a:xfrm>
          <a:prstGeom prst="rect">
            <a:avLst/>
          </a:prstGeom>
        </p:spPr>
      </p:pic>
      <p:sp>
        <p:nvSpPr>
          <p:cNvPr id="6" name="Freeform 5"/>
          <p:cNvSpPr/>
          <p:nvPr/>
        </p:nvSpPr>
        <p:spPr>
          <a:xfrm>
            <a:off x="1117600" y="5296314"/>
            <a:ext cx="9956800" cy="672687"/>
          </a:xfrm>
          <a:custGeom>
            <a:avLst/>
            <a:gdLst>
              <a:gd name="connsiteX0" fmla="*/ 0 w 1260338"/>
              <a:gd name="connsiteY0" fmla="*/ 0 h 504628"/>
              <a:gd name="connsiteX1" fmla="*/ 1260338 w 1260338"/>
              <a:gd name="connsiteY1" fmla="*/ 0 h 504628"/>
              <a:gd name="connsiteX2" fmla="*/ 1260338 w 1260338"/>
              <a:gd name="connsiteY2" fmla="*/ 504628 h 504628"/>
              <a:gd name="connsiteX3" fmla="*/ 0 w 1260338"/>
              <a:gd name="connsiteY3" fmla="*/ 504628 h 504628"/>
              <a:gd name="connsiteX4" fmla="*/ 0 w 1260338"/>
              <a:gd name="connsiteY4" fmla="*/ 0 h 50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338" h="504628">
                <a:moveTo>
                  <a:pt x="0" y="0"/>
                </a:moveTo>
                <a:lnTo>
                  <a:pt x="1260338" y="0"/>
                </a:lnTo>
                <a:lnTo>
                  <a:pt x="1260338" y="504628"/>
                </a:lnTo>
                <a:lnTo>
                  <a:pt x="0" y="504628"/>
                </a:lnTo>
                <a:lnTo>
                  <a:pt x="0" y="0"/>
                </a:lnTo>
                <a:close/>
              </a:path>
            </a:pathLst>
          </a:custGeom>
          <a:solidFill>
            <a:schemeClr val="tx1"/>
          </a:solidFill>
        </p:spPr>
        <p:style>
          <a:lnRef idx="2">
            <a:schemeClr val="dk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82067" tIns="104039" rIns="182067" bIns="104039" numCol="1" spcCol="1270" anchor="ctr" anchorCtr="0">
            <a:noAutofit/>
          </a:bodyPr>
          <a:lstStyle/>
          <a:p>
            <a:pPr algn="ctr" defTabSz="1137914">
              <a:lnSpc>
                <a:spcPct val="90000"/>
              </a:lnSpc>
              <a:spcBef>
                <a:spcPct val="0"/>
              </a:spcBef>
              <a:spcAft>
                <a:spcPct val="35000"/>
              </a:spcAft>
            </a:pPr>
            <a:r>
              <a:rPr lang="en-US" sz="1867" b="1" dirty="0">
                <a:solidFill>
                  <a:schemeClr val="bg1"/>
                </a:solidFill>
                <a:latin typeface="Arial" panose="020B0604020202020204" pitchFamily="34" charset="0"/>
                <a:cs typeface="Arial" panose="020B0604020202020204" pitchFamily="34" charset="0"/>
              </a:rPr>
              <a:t>Identifying and connecting our early-stage R&amp;D partners with regional accelerators to speed innovations in health security</a:t>
            </a:r>
          </a:p>
        </p:txBody>
      </p:sp>
      <p:sp>
        <p:nvSpPr>
          <p:cNvPr id="7" name="TextBox 6"/>
          <p:cNvSpPr txBox="1"/>
          <p:nvPr/>
        </p:nvSpPr>
        <p:spPr>
          <a:xfrm>
            <a:off x="1439702" y="815076"/>
            <a:ext cx="9348393" cy="420564"/>
          </a:xfrm>
          <a:prstGeom prst="rect">
            <a:avLst/>
          </a:prstGeom>
          <a:noFill/>
        </p:spPr>
        <p:txBody>
          <a:bodyPr wrap="none" rtlCol="0">
            <a:spAutoFit/>
          </a:bodyPr>
          <a:lstStyle/>
          <a:p>
            <a:pPr algn="ctr"/>
            <a:r>
              <a:rPr lang="en-US" sz="2133" b="1" dirty="0"/>
              <a:t>Tech Scouting, Wrap-around Support, Programs &amp; Events, </a:t>
            </a:r>
            <a:r>
              <a:rPr lang="en-US" sz="2133" b="1" dirty="0" smtClean="0"/>
              <a:t>Networking</a:t>
            </a:r>
            <a:endParaRPr lang="en-US" sz="2133" b="1" dirty="0"/>
          </a:p>
        </p:txBody>
      </p:sp>
      <p:sp>
        <p:nvSpPr>
          <p:cNvPr id="8" name="Title 1"/>
          <p:cNvSpPr txBox="1">
            <a:spLocks/>
          </p:cNvSpPr>
          <p:nvPr/>
        </p:nvSpPr>
        <p:spPr>
          <a:xfrm>
            <a:off x="204279" y="-15037"/>
            <a:ext cx="11963400" cy="1143000"/>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2800" b="1" kern="1200" baseline="0">
                <a:solidFill>
                  <a:srgbClr val="273D77"/>
                </a:solidFill>
                <a:latin typeface="+mj-lt"/>
                <a:ea typeface="+mj-ea"/>
                <a:cs typeface="+mj-cs"/>
              </a:defRPr>
            </a:lvl1pPr>
          </a:lstStyle>
          <a:p>
            <a:r>
              <a:rPr lang="en-US" dirty="0"/>
              <a:t>The DRIVe Accelerator Network</a:t>
            </a:r>
          </a:p>
        </p:txBody>
      </p:sp>
    </p:spTree>
    <p:extLst>
      <p:ext uri="{BB962C8B-B14F-4D97-AF65-F5344CB8AC3E}">
        <p14:creationId xmlns:p14="http://schemas.microsoft.com/office/powerpoint/2010/main" val="1551970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4C4821-2603-4991-A1F3-0843A16D291B}"/>
              </a:ext>
            </a:extLst>
          </p:cNvPr>
          <p:cNvPicPr>
            <a:picLocks noChangeAspect="1"/>
          </p:cNvPicPr>
          <p:nvPr/>
        </p:nvPicPr>
        <p:blipFill>
          <a:blip r:embed="rId2"/>
          <a:stretch>
            <a:fillRect/>
          </a:stretch>
        </p:blipFill>
        <p:spPr>
          <a:xfrm>
            <a:off x="216395" y="149707"/>
            <a:ext cx="11352805" cy="5803392"/>
          </a:xfrm>
          <a:prstGeom prst="rect">
            <a:avLst/>
          </a:prstGeom>
        </p:spPr>
      </p:pic>
      <p:pic>
        <p:nvPicPr>
          <p:cNvPr id="4" name="Picture 3" descr="A close up of a sign&#10;&#10;Description generated with very high confidence">
            <a:extLst>
              <a:ext uri="{FF2B5EF4-FFF2-40B4-BE49-F238E27FC236}">
                <a16:creationId xmlns:a16="http://schemas.microsoft.com/office/drawing/2014/main" id="{72F1143C-D903-4258-BB43-8E212E7504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279" y="1420707"/>
            <a:ext cx="3049195" cy="3048000"/>
          </a:xfrm>
          <a:prstGeom prst="rect">
            <a:avLst/>
          </a:prstGeom>
        </p:spPr>
      </p:pic>
      <p:sp>
        <p:nvSpPr>
          <p:cNvPr id="5" name="Title 1"/>
          <p:cNvSpPr txBox="1">
            <a:spLocks/>
          </p:cNvSpPr>
          <p:nvPr/>
        </p:nvSpPr>
        <p:spPr>
          <a:xfrm>
            <a:off x="6248399" y="375919"/>
            <a:ext cx="5588000" cy="888127"/>
          </a:xfrm>
          <a:prstGeom prst="rect">
            <a:avLst/>
          </a:prstGeom>
        </p:spPr>
        <p:txBody>
          <a:bodyPr>
            <a:normAutofit/>
          </a:bodyPr>
          <a:lstStyle>
            <a:lvl1pPr algn="ctr" defTabSz="914377" rtl="0" eaLnBrk="1" latinLnBrk="0" hangingPunct="1">
              <a:spcBef>
                <a:spcPct val="0"/>
              </a:spcBef>
              <a:buNone/>
              <a:defRPr sz="2800" b="1" kern="1200" baseline="0">
                <a:solidFill>
                  <a:srgbClr val="273D77"/>
                </a:solidFill>
                <a:latin typeface="+mj-lt"/>
                <a:ea typeface="+mj-ea"/>
                <a:cs typeface="+mj-cs"/>
              </a:defRPr>
            </a:lvl1pPr>
          </a:lstStyle>
          <a:p>
            <a:r>
              <a:rPr lang="en-US" smtClean="0"/>
              <a:t>BARDA Ventures</a:t>
            </a:r>
            <a:endParaRPr lang="en-US" dirty="0"/>
          </a:p>
        </p:txBody>
      </p:sp>
      <p:sp>
        <p:nvSpPr>
          <p:cNvPr id="6" name="Content Placeholder 3"/>
          <p:cNvSpPr txBox="1">
            <a:spLocks/>
          </p:cNvSpPr>
          <p:nvPr/>
        </p:nvSpPr>
        <p:spPr>
          <a:xfrm>
            <a:off x="6096001" y="1189959"/>
            <a:ext cx="6095999" cy="3278748"/>
          </a:xfrm>
          <a:prstGeom prst="rect">
            <a:avLst/>
          </a:prstGeom>
        </p:spPr>
        <p:txBody>
          <a:bodyPr vert="horz" lIns="121920" tIns="60960" rIns="121920" bIns="60960" rtlCol="0" anchor="t">
            <a:noAutofit/>
          </a:bodyPr>
          <a:lstStyle>
            <a:lvl1pPr marL="342891" indent="-342891" algn="l" defTabSz="914377" rtl="0" eaLnBrk="1" latinLnBrk="0" hangingPunct="1">
              <a:spcBef>
                <a:spcPct val="20000"/>
              </a:spcBef>
              <a:buSzPct val="125000"/>
              <a:buFont typeface="Arial" panose="020B0604020202020204" pitchFamily="34" charset="0"/>
              <a:buChar char="•"/>
              <a:defRPr sz="2200" kern="1200">
                <a:solidFill>
                  <a:srgbClr val="002060"/>
                </a:solidFill>
                <a:latin typeface="+mn-lt"/>
                <a:ea typeface="+mn-ea"/>
                <a:cs typeface="+mn-cs"/>
              </a:defRPr>
            </a:lvl1pPr>
            <a:lvl2pPr marL="742932" indent="-285744" algn="l" defTabSz="914377" rtl="0" eaLnBrk="1" latinLnBrk="0" hangingPunct="1">
              <a:spcBef>
                <a:spcPct val="20000"/>
              </a:spcBef>
              <a:buFont typeface="Wingdings" panose="05000000000000000000" pitchFamily="2" charset="2"/>
              <a:buChar char="§"/>
              <a:defRPr sz="2000" kern="1200">
                <a:solidFill>
                  <a:srgbClr val="002060"/>
                </a:solidFill>
                <a:latin typeface="+mn-lt"/>
                <a:ea typeface="+mn-ea"/>
                <a:cs typeface="+mn-cs"/>
              </a:defRPr>
            </a:lvl2pPr>
            <a:lvl3pPr marL="1142971" indent="-228594" algn="l" defTabSz="914377" rtl="0" eaLnBrk="1" latinLnBrk="0" hangingPunct="1">
              <a:spcBef>
                <a:spcPct val="20000"/>
              </a:spcBef>
              <a:buFont typeface="Wingdings" panose="05000000000000000000" pitchFamily="2" charset="2"/>
              <a:buChar char="ü"/>
              <a:defRPr sz="1800" kern="1200">
                <a:solidFill>
                  <a:srgbClr val="002060"/>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133" smtClean="0">
                <a:cs typeface="Arial"/>
              </a:rPr>
              <a:t>Initiative to redefine how USG partners with private sector to advance health security </a:t>
            </a:r>
          </a:p>
          <a:p>
            <a:r>
              <a:rPr lang="en-US" sz="2133" dirty="0" smtClean="0">
                <a:ea typeface="+mn-lt"/>
                <a:cs typeface="+mn-lt"/>
              </a:rPr>
              <a:t>21st Century Cures Act directed BARDA to enter into this partnership </a:t>
            </a:r>
          </a:p>
          <a:p>
            <a:r>
              <a:rPr lang="en-US" sz="2133" dirty="0" smtClean="0">
                <a:cs typeface="Arial"/>
              </a:rPr>
              <a:t>Seeking to partner with an existing non-profit entity </a:t>
            </a:r>
            <a:r>
              <a:rPr lang="en-US" sz="2133" dirty="0" smtClean="0">
                <a:ea typeface="+mn-lt"/>
                <a:cs typeface="+mn-lt"/>
              </a:rPr>
              <a:t>(Managing Entity) that will utilize “venture capital practices and methods to address </a:t>
            </a:r>
            <a:r>
              <a:rPr lang="en-US" sz="2133" dirty="0" smtClean="0"/>
              <a:t>urgent health security needs” through equity investing</a:t>
            </a:r>
          </a:p>
          <a:p>
            <a:r>
              <a:rPr lang="en-US" sz="2133" dirty="0" smtClean="0">
                <a:ea typeface="+mn-lt"/>
                <a:cs typeface="+mn-lt"/>
              </a:rPr>
              <a:t>Investing, developing, and harnessing technologies to improve preparedness posture against known and unknown threats</a:t>
            </a:r>
            <a:endParaRPr lang="en-US" sz="2133" dirty="0">
              <a:ea typeface="+mn-lt"/>
              <a:cs typeface="+mn-lt"/>
            </a:endParaRPr>
          </a:p>
        </p:txBody>
      </p:sp>
    </p:spTree>
    <p:extLst>
      <p:ext uri="{BB962C8B-B14F-4D97-AF65-F5344CB8AC3E}">
        <p14:creationId xmlns:p14="http://schemas.microsoft.com/office/powerpoint/2010/main" val="3731085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883-5B60-4E34-AFA5-E7635BF47F8D}"/>
              </a:ext>
            </a:extLst>
          </p:cNvPr>
          <p:cNvSpPr>
            <a:spLocks noGrp="1"/>
          </p:cNvSpPr>
          <p:nvPr>
            <p:ph type="title"/>
          </p:nvPr>
        </p:nvSpPr>
        <p:spPr/>
        <p:txBody>
          <a:bodyPr>
            <a:normAutofit/>
          </a:bodyPr>
          <a:lstStyle/>
          <a:p>
            <a:r>
              <a:rPr lang="en-US" dirty="0" smtClean="0">
                <a:solidFill>
                  <a:srgbClr val="223C84"/>
                </a:solidFill>
              </a:rPr>
              <a:t>DRIVe </a:t>
            </a:r>
            <a:r>
              <a:rPr lang="en-US" dirty="0">
                <a:solidFill>
                  <a:srgbClr val="223C84"/>
                </a:solidFill>
              </a:rPr>
              <a:t>Acquisitions Team: </a:t>
            </a:r>
            <a:br>
              <a:rPr lang="en-US" dirty="0">
                <a:solidFill>
                  <a:srgbClr val="223C84"/>
                </a:solidFill>
              </a:rPr>
            </a:br>
            <a:r>
              <a:rPr lang="en-US" dirty="0" smtClean="0">
                <a:solidFill>
                  <a:srgbClr val="223C84"/>
                </a:solidFill>
              </a:rPr>
              <a:t>EZ-BAA 2.0 &amp; COVID-19 Response</a:t>
            </a:r>
            <a:endParaRPr lang="en-US" dirty="0">
              <a:solidFill>
                <a:srgbClr val="223C84"/>
              </a:solidFill>
            </a:endParaRPr>
          </a:p>
        </p:txBody>
      </p:sp>
      <p:sp>
        <p:nvSpPr>
          <p:cNvPr id="4" name="TextBox 3">
            <a:extLst>
              <a:ext uri="{FF2B5EF4-FFF2-40B4-BE49-F238E27FC236}">
                <a16:creationId xmlns:a16="http://schemas.microsoft.com/office/drawing/2014/main" id="{1675EF81-A14C-45C9-8D6F-77AD50C2B758}"/>
              </a:ext>
            </a:extLst>
          </p:cNvPr>
          <p:cNvSpPr txBox="1"/>
          <p:nvPr/>
        </p:nvSpPr>
        <p:spPr>
          <a:xfrm>
            <a:off x="1404724" y="4863333"/>
            <a:ext cx="2125721" cy="666977"/>
          </a:xfrm>
          <a:prstGeom prst="rect">
            <a:avLst/>
          </a:prstGeom>
          <a:noFill/>
        </p:spPr>
        <p:txBody>
          <a:bodyPr wrap="square" rtlCol="0">
            <a:spAutoFit/>
          </a:bodyPr>
          <a:lstStyle/>
          <a:p>
            <a:pPr algn="ctr"/>
            <a:r>
              <a:rPr lang="en-US" sz="1867" b="1" dirty="0">
                <a:solidFill>
                  <a:srgbClr val="000000"/>
                </a:solidFill>
              </a:rPr>
              <a:t>Opened for Business</a:t>
            </a:r>
            <a:endParaRPr lang="en-US" sz="1600" dirty="0">
              <a:solidFill>
                <a:srgbClr val="000000"/>
              </a:solidFill>
            </a:endParaRPr>
          </a:p>
        </p:txBody>
      </p:sp>
      <p:sp>
        <p:nvSpPr>
          <p:cNvPr id="5" name="Rectangle 4">
            <a:extLst>
              <a:ext uri="{FF2B5EF4-FFF2-40B4-BE49-F238E27FC236}">
                <a16:creationId xmlns:a16="http://schemas.microsoft.com/office/drawing/2014/main" id="{94D754D8-F1F9-4854-AE68-3A0FFAD0D65B}"/>
              </a:ext>
            </a:extLst>
          </p:cNvPr>
          <p:cNvSpPr/>
          <p:nvPr/>
        </p:nvSpPr>
        <p:spPr>
          <a:xfrm rot="18900000">
            <a:off x="2768112" y="3343829"/>
            <a:ext cx="1639321" cy="277916"/>
          </a:xfrm>
          <a:prstGeom prst="rect">
            <a:avLst/>
          </a:prstGeom>
          <a:gradFill>
            <a:gsLst>
              <a:gs pos="100000">
                <a:srgbClr val="172D11"/>
              </a:gs>
              <a:gs pos="0">
                <a:srgbClr val="428230"/>
              </a:gs>
            </a:gsLst>
            <a:lin ang="15000000" scaled="0"/>
          </a:gradFill>
          <a:ln>
            <a:noFill/>
          </a:ln>
          <a:effectLst>
            <a:outerShdw blurRad="38100" dist="381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A895C4FD-696F-4DB7-B0C3-EB2FEA545413}"/>
              </a:ext>
            </a:extLst>
          </p:cNvPr>
          <p:cNvSpPr/>
          <p:nvPr/>
        </p:nvSpPr>
        <p:spPr>
          <a:xfrm rot="18900000">
            <a:off x="5191080" y="3339412"/>
            <a:ext cx="1639321" cy="308061"/>
          </a:xfrm>
          <a:prstGeom prst="rect">
            <a:avLst/>
          </a:prstGeom>
          <a:gradFill>
            <a:gsLst>
              <a:gs pos="100000">
                <a:srgbClr val="172D11"/>
              </a:gs>
              <a:gs pos="0">
                <a:srgbClr val="428230"/>
              </a:gs>
            </a:gsLst>
            <a:lin ang="15000000" scaled="0"/>
          </a:gradFill>
          <a:ln>
            <a:noFill/>
          </a:ln>
          <a:effectLst>
            <a:outerShdw blurRad="38100" dist="381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B8D749BC-4EAD-4D48-9FEF-012CDC4560AB}"/>
              </a:ext>
            </a:extLst>
          </p:cNvPr>
          <p:cNvSpPr/>
          <p:nvPr/>
        </p:nvSpPr>
        <p:spPr>
          <a:xfrm rot="18900000">
            <a:off x="7603388" y="3339412"/>
            <a:ext cx="1639321" cy="308061"/>
          </a:xfrm>
          <a:prstGeom prst="rect">
            <a:avLst/>
          </a:prstGeom>
          <a:gradFill>
            <a:gsLst>
              <a:gs pos="100000">
                <a:srgbClr val="172D11"/>
              </a:gs>
              <a:gs pos="0">
                <a:srgbClr val="428230"/>
              </a:gs>
            </a:gsLst>
            <a:lin ang="15000000" scaled="0"/>
          </a:gradFill>
          <a:ln>
            <a:noFill/>
          </a:ln>
          <a:effectLst>
            <a:outerShdw blurRad="38100" dist="381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B0246BC0-1270-488D-8D34-5F0F1815070D}"/>
              </a:ext>
            </a:extLst>
          </p:cNvPr>
          <p:cNvSpPr/>
          <p:nvPr/>
        </p:nvSpPr>
        <p:spPr>
          <a:xfrm>
            <a:off x="1462294" y="2375569"/>
            <a:ext cx="2038772" cy="2038772"/>
          </a:xfrm>
          <a:prstGeom prst="ellipse">
            <a:avLst/>
          </a:prstGeom>
          <a:gradFill>
            <a:gsLst>
              <a:gs pos="100000">
                <a:srgbClr val="172D11"/>
              </a:gs>
              <a:gs pos="0">
                <a:srgbClr val="428230"/>
              </a:gs>
            </a:gsLst>
            <a:lin ang="15000000" scaled="0"/>
          </a:gradFill>
          <a:ln>
            <a:noFill/>
          </a:ln>
          <a:effectLst>
            <a:outerShdw blurRad="38100" dist="381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AAD0B5DD-F18C-4911-A5BF-D6960FC6D418}"/>
              </a:ext>
            </a:extLst>
          </p:cNvPr>
          <p:cNvSpPr/>
          <p:nvPr/>
        </p:nvSpPr>
        <p:spPr>
          <a:xfrm>
            <a:off x="3878669" y="2375569"/>
            <a:ext cx="2038772" cy="2038772"/>
          </a:xfrm>
          <a:prstGeom prst="ellipse">
            <a:avLst/>
          </a:prstGeom>
          <a:gradFill>
            <a:gsLst>
              <a:gs pos="100000">
                <a:srgbClr val="172D11"/>
              </a:gs>
              <a:gs pos="0">
                <a:srgbClr val="428230"/>
              </a:gs>
            </a:gsLst>
            <a:lin ang="15000000" scaled="0"/>
          </a:gradFill>
          <a:ln>
            <a:noFill/>
          </a:ln>
          <a:effectLst>
            <a:outerShdw blurRad="38100" dist="381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60E1C65D-7112-4B1A-8C01-9DDE208DAE69}"/>
              </a:ext>
            </a:extLst>
          </p:cNvPr>
          <p:cNvSpPr/>
          <p:nvPr/>
        </p:nvSpPr>
        <p:spPr>
          <a:xfrm>
            <a:off x="6295045" y="2375569"/>
            <a:ext cx="2038772" cy="2038772"/>
          </a:xfrm>
          <a:prstGeom prst="ellipse">
            <a:avLst/>
          </a:prstGeom>
          <a:gradFill>
            <a:gsLst>
              <a:gs pos="100000">
                <a:srgbClr val="172D11"/>
              </a:gs>
              <a:gs pos="0">
                <a:srgbClr val="428230"/>
              </a:gs>
            </a:gsLst>
            <a:lin ang="15000000" scaled="0"/>
          </a:gradFill>
          <a:ln>
            <a:noFill/>
          </a:ln>
          <a:effectLst>
            <a:outerShdw blurRad="38100" dist="381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6A3B93F3-2921-4728-A319-34C3908E81AD}"/>
              </a:ext>
            </a:extLst>
          </p:cNvPr>
          <p:cNvSpPr/>
          <p:nvPr/>
        </p:nvSpPr>
        <p:spPr>
          <a:xfrm>
            <a:off x="8711419" y="2375569"/>
            <a:ext cx="2038772" cy="2038772"/>
          </a:xfrm>
          <a:prstGeom prst="ellipse">
            <a:avLst/>
          </a:prstGeom>
          <a:gradFill>
            <a:gsLst>
              <a:gs pos="100000">
                <a:srgbClr val="172D11"/>
              </a:gs>
              <a:gs pos="0">
                <a:srgbClr val="428230"/>
              </a:gs>
            </a:gsLst>
            <a:lin ang="15000000" scaled="0"/>
          </a:gradFill>
          <a:ln>
            <a:noFill/>
          </a:ln>
          <a:effectLst>
            <a:outerShdw blurRad="38100" dist="381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Graphic 13">
            <a:extLst>
              <a:ext uri="{FF2B5EF4-FFF2-40B4-BE49-F238E27FC236}">
                <a16:creationId xmlns:a16="http://schemas.microsoft.com/office/drawing/2014/main" id="{DE76AC59-55BE-4900-A68F-C7E97531123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736992" y="4472796"/>
            <a:ext cx="322123" cy="300648"/>
          </a:xfrm>
          <a:prstGeom prst="rect">
            <a:avLst/>
          </a:prstGeom>
        </p:spPr>
      </p:pic>
      <p:pic>
        <p:nvPicPr>
          <p:cNvPr id="15" name="Graphic 14">
            <a:extLst>
              <a:ext uri="{FF2B5EF4-FFF2-40B4-BE49-F238E27FC236}">
                <a16:creationId xmlns:a16="http://schemas.microsoft.com/office/drawing/2014/main" id="{FF34D9B3-2398-4A7E-A729-1A3400AAE38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320617" y="4472796"/>
            <a:ext cx="322123" cy="300648"/>
          </a:xfrm>
          <a:prstGeom prst="rect">
            <a:avLst/>
          </a:prstGeom>
        </p:spPr>
      </p:pic>
      <p:pic>
        <p:nvPicPr>
          <p:cNvPr id="16" name="Graphic 15">
            <a:extLst>
              <a:ext uri="{FF2B5EF4-FFF2-40B4-BE49-F238E27FC236}">
                <a16:creationId xmlns:a16="http://schemas.microsoft.com/office/drawing/2014/main" id="{5F392AC1-65E9-47AF-AF57-DAB66C1F214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153368" y="4472796"/>
            <a:ext cx="322123" cy="300648"/>
          </a:xfrm>
          <a:prstGeom prst="rect">
            <a:avLst/>
          </a:prstGeom>
        </p:spPr>
      </p:pic>
      <p:pic>
        <p:nvPicPr>
          <p:cNvPr id="17" name="Graphic 16">
            <a:extLst>
              <a:ext uri="{FF2B5EF4-FFF2-40B4-BE49-F238E27FC236}">
                <a16:creationId xmlns:a16="http://schemas.microsoft.com/office/drawing/2014/main" id="{9B6B1556-6995-4EB0-B0ED-335F8A5C92B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569743" y="4472796"/>
            <a:ext cx="322123" cy="300648"/>
          </a:xfrm>
          <a:prstGeom prst="rect">
            <a:avLst/>
          </a:prstGeom>
        </p:spPr>
      </p:pic>
      <p:grpSp>
        <p:nvGrpSpPr>
          <p:cNvPr id="19" name="Group 18">
            <a:extLst>
              <a:ext uri="{FF2B5EF4-FFF2-40B4-BE49-F238E27FC236}">
                <a16:creationId xmlns:a16="http://schemas.microsoft.com/office/drawing/2014/main" id="{37DED746-17BC-4C67-9919-AE99B934A79C}"/>
              </a:ext>
            </a:extLst>
          </p:cNvPr>
          <p:cNvGrpSpPr/>
          <p:nvPr/>
        </p:nvGrpSpPr>
        <p:grpSpPr>
          <a:xfrm>
            <a:off x="4108514" y="2593216"/>
            <a:ext cx="1603477" cy="1603477"/>
            <a:chOff x="-1480169" y="2651428"/>
            <a:chExt cx="1142678" cy="1142678"/>
          </a:xfrm>
        </p:grpSpPr>
        <p:sp>
          <p:nvSpPr>
            <p:cNvPr id="20" name="Oval 19">
              <a:extLst>
                <a:ext uri="{FF2B5EF4-FFF2-40B4-BE49-F238E27FC236}">
                  <a16:creationId xmlns:a16="http://schemas.microsoft.com/office/drawing/2014/main" id="{E72AE10C-BA02-4D62-BB79-A0872777C718}"/>
                </a:ext>
              </a:extLst>
            </p:cNvPr>
            <p:cNvSpPr/>
            <p:nvPr/>
          </p:nvSpPr>
          <p:spPr>
            <a:xfrm>
              <a:off x="-1480169" y="2651428"/>
              <a:ext cx="1142678" cy="1142678"/>
            </a:xfrm>
            <a:prstGeom prst="ellipse">
              <a:avLst/>
            </a:prstGeom>
            <a:solidFill>
              <a:schemeClr val="bg1"/>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2667" b="1" dirty="0">
                  <a:solidFill>
                    <a:srgbClr val="000000"/>
                  </a:solidFill>
                </a:rPr>
                <a:t>500+</a:t>
              </a:r>
            </a:p>
          </p:txBody>
        </p:sp>
        <p:sp>
          <p:nvSpPr>
            <p:cNvPr id="21" name="Oval 20">
              <a:extLst>
                <a:ext uri="{FF2B5EF4-FFF2-40B4-BE49-F238E27FC236}">
                  <a16:creationId xmlns:a16="http://schemas.microsoft.com/office/drawing/2014/main" id="{02CE3DD0-5416-4FE0-9818-156F88779543}"/>
                </a:ext>
              </a:extLst>
            </p:cNvPr>
            <p:cNvSpPr/>
            <p:nvPr/>
          </p:nvSpPr>
          <p:spPr>
            <a:xfrm>
              <a:off x="-1480169" y="2651428"/>
              <a:ext cx="1142678" cy="1142678"/>
            </a:xfrm>
            <a:prstGeom prst="ellipse">
              <a:avLst/>
            </a:prstGeom>
            <a:noFill/>
            <a:ln w="76200">
              <a:solidFill>
                <a:schemeClr val="bg1"/>
              </a:solidFill>
            </a:ln>
            <a:effectLst>
              <a:outerShdw blurRad="63500" sx="102000" sy="102000" algn="ctr"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2" name="Group 21">
            <a:extLst>
              <a:ext uri="{FF2B5EF4-FFF2-40B4-BE49-F238E27FC236}">
                <a16:creationId xmlns:a16="http://schemas.microsoft.com/office/drawing/2014/main" id="{CD1B0635-A47F-4434-873E-4C19EF2B44BA}"/>
              </a:ext>
            </a:extLst>
          </p:cNvPr>
          <p:cNvGrpSpPr/>
          <p:nvPr/>
        </p:nvGrpSpPr>
        <p:grpSpPr>
          <a:xfrm>
            <a:off x="6520822" y="2593217"/>
            <a:ext cx="1603477" cy="1603479"/>
            <a:chOff x="-1480169" y="2651428"/>
            <a:chExt cx="1142678" cy="1142679"/>
          </a:xfrm>
        </p:grpSpPr>
        <p:sp>
          <p:nvSpPr>
            <p:cNvPr id="23" name="Oval 22">
              <a:extLst>
                <a:ext uri="{FF2B5EF4-FFF2-40B4-BE49-F238E27FC236}">
                  <a16:creationId xmlns:a16="http://schemas.microsoft.com/office/drawing/2014/main" id="{E9AB609E-2CEC-49B1-9E7F-E1207559A3BC}"/>
                </a:ext>
              </a:extLst>
            </p:cNvPr>
            <p:cNvSpPr/>
            <p:nvPr/>
          </p:nvSpPr>
          <p:spPr>
            <a:xfrm>
              <a:off x="-1480169" y="2651429"/>
              <a:ext cx="1142678" cy="1142678"/>
            </a:xfrm>
            <a:prstGeom prst="ellipse">
              <a:avLst/>
            </a:prstGeom>
            <a:solidFill>
              <a:schemeClr val="bg1"/>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2667" b="1" dirty="0" smtClean="0">
                  <a:solidFill>
                    <a:srgbClr val="000000"/>
                  </a:solidFill>
                </a:rPr>
                <a:t>33</a:t>
              </a:r>
              <a:endParaRPr lang="en-US" sz="2667" b="1" dirty="0">
                <a:solidFill>
                  <a:srgbClr val="000000"/>
                </a:solidFill>
              </a:endParaRPr>
            </a:p>
          </p:txBody>
        </p:sp>
        <p:sp>
          <p:nvSpPr>
            <p:cNvPr id="24" name="Oval 23">
              <a:extLst>
                <a:ext uri="{FF2B5EF4-FFF2-40B4-BE49-F238E27FC236}">
                  <a16:creationId xmlns:a16="http://schemas.microsoft.com/office/drawing/2014/main" id="{51DF48B1-E432-4F10-847C-6D8DACCE7A10}"/>
                </a:ext>
              </a:extLst>
            </p:cNvPr>
            <p:cNvSpPr/>
            <p:nvPr/>
          </p:nvSpPr>
          <p:spPr>
            <a:xfrm>
              <a:off x="-1480169" y="2651428"/>
              <a:ext cx="1142678" cy="1142678"/>
            </a:xfrm>
            <a:prstGeom prst="ellipse">
              <a:avLst/>
            </a:prstGeom>
            <a:noFill/>
            <a:ln w="76200">
              <a:solidFill>
                <a:schemeClr val="bg1"/>
              </a:solidFill>
            </a:ln>
            <a:effectLst>
              <a:outerShdw blurRad="63500" sx="102000" sy="102000" algn="ctr"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5" name="Group 24">
            <a:extLst>
              <a:ext uri="{FF2B5EF4-FFF2-40B4-BE49-F238E27FC236}">
                <a16:creationId xmlns:a16="http://schemas.microsoft.com/office/drawing/2014/main" id="{C3A0353D-03BF-4A3F-B9EE-35DC62883C1F}"/>
              </a:ext>
            </a:extLst>
          </p:cNvPr>
          <p:cNvGrpSpPr/>
          <p:nvPr/>
        </p:nvGrpSpPr>
        <p:grpSpPr>
          <a:xfrm>
            <a:off x="8924100" y="2582707"/>
            <a:ext cx="1603477" cy="1613988"/>
            <a:chOff x="-1480169" y="2643938"/>
            <a:chExt cx="1142678" cy="1150168"/>
          </a:xfrm>
        </p:grpSpPr>
        <p:sp>
          <p:nvSpPr>
            <p:cNvPr id="26" name="Oval 25">
              <a:extLst>
                <a:ext uri="{FF2B5EF4-FFF2-40B4-BE49-F238E27FC236}">
                  <a16:creationId xmlns:a16="http://schemas.microsoft.com/office/drawing/2014/main" id="{C78278B1-DE2F-467C-B5BE-69CECAA6AECF}"/>
                </a:ext>
              </a:extLst>
            </p:cNvPr>
            <p:cNvSpPr/>
            <p:nvPr/>
          </p:nvSpPr>
          <p:spPr>
            <a:xfrm>
              <a:off x="-1480169" y="2643938"/>
              <a:ext cx="1142678" cy="1142678"/>
            </a:xfrm>
            <a:prstGeom prst="ellipse">
              <a:avLst/>
            </a:prstGeom>
            <a:solidFill>
              <a:schemeClr val="bg1"/>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sz="2133" b="1" dirty="0">
                <a:solidFill>
                  <a:srgbClr val="000000"/>
                </a:solidFill>
              </a:endParaRPr>
            </a:p>
          </p:txBody>
        </p:sp>
        <p:sp>
          <p:nvSpPr>
            <p:cNvPr id="27" name="Oval 26">
              <a:extLst>
                <a:ext uri="{FF2B5EF4-FFF2-40B4-BE49-F238E27FC236}">
                  <a16:creationId xmlns:a16="http://schemas.microsoft.com/office/drawing/2014/main" id="{8469F4B1-21F1-4EC6-B2E8-85DD576E54BC}"/>
                </a:ext>
              </a:extLst>
            </p:cNvPr>
            <p:cNvSpPr/>
            <p:nvPr/>
          </p:nvSpPr>
          <p:spPr>
            <a:xfrm>
              <a:off x="-1480169" y="2651428"/>
              <a:ext cx="1142678" cy="1142678"/>
            </a:xfrm>
            <a:prstGeom prst="ellipse">
              <a:avLst/>
            </a:prstGeom>
            <a:noFill/>
            <a:ln w="76200">
              <a:solidFill>
                <a:schemeClr val="bg1"/>
              </a:solidFill>
            </a:ln>
            <a:effectLst>
              <a:outerShdw blurRad="63500" sx="102000" sy="102000" algn="ctr"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8" name="Group 27">
            <a:extLst>
              <a:ext uri="{FF2B5EF4-FFF2-40B4-BE49-F238E27FC236}">
                <a16:creationId xmlns:a16="http://schemas.microsoft.com/office/drawing/2014/main" id="{ACB8632C-8479-4758-88E8-C0100E137BE3}"/>
              </a:ext>
            </a:extLst>
          </p:cNvPr>
          <p:cNvGrpSpPr/>
          <p:nvPr/>
        </p:nvGrpSpPr>
        <p:grpSpPr>
          <a:xfrm>
            <a:off x="1696204" y="2593216"/>
            <a:ext cx="1603477" cy="1603477"/>
            <a:chOff x="-1480169" y="2651428"/>
            <a:chExt cx="1142678" cy="1142678"/>
          </a:xfrm>
        </p:grpSpPr>
        <p:sp>
          <p:nvSpPr>
            <p:cNvPr id="29" name="Oval 28">
              <a:extLst>
                <a:ext uri="{FF2B5EF4-FFF2-40B4-BE49-F238E27FC236}">
                  <a16:creationId xmlns:a16="http://schemas.microsoft.com/office/drawing/2014/main" id="{A8F2EA0A-B29C-4053-8760-2A315079F061}"/>
                </a:ext>
              </a:extLst>
            </p:cNvPr>
            <p:cNvSpPr/>
            <p:nvPr/>
          </p:nvSpPr>
          <p:spPr>
            <a:xfrm>
              <a:off x="-1480169" y="2651428"/>
              <a:ext cx="1142678" cy="1142678"/>
            </a:xfrm>
            <a:prstGeom prst="ellipse">
              <a:avLst/>
            </a:prstGeom>
            <a:solidFill>
              <a:schemeClr val="bg1"/>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67" b="1" dirty="0">
                  <a:solidFill>
                    <a:srgbClr val="000000"/>
                  </a:solidFill>
                </a:rPr>
                <a:t>FEB 2020</a:t>
              </a:r>
            </a:p>
          </p:txBody>
        </p:sp>
        <p:sp>
          <p:nvSpPr>
            <p:cNvPr id="30" name="Oval 29">
              <a:extLst>
                <a:ext uri="{FF2B5EF4-FFF2-40B4-BE49-F238E27FC236}">
                  <a16:creationId xmlns:a16="http://schemas.microsoft.com/office/drawing/2014/main" id="{F671755A-A379-48A6-BC9E-5C1097E851E9}"/>
                </a:ext>
              </a:extLst>
            </p:cNvPr>
            <p:cNvSpPr/>
            <p:nvPr/>
          </p:nvSpPr>
          <p:spPr>
            <a:xfrm>
              <a:off x="-1480169" y="2651428"/>
              <a:ext cx="1142678" cy="1142678"/>
            </a:xfrm>
            <a:prstGeom prst="ellipse">
              <a:avLst/>
            </a:prstGeom>
            <a:noFill/>
            <a:ln w="76200">
              <a:solidFill>
                <a:schemeClr val="bg1"/>
              </a:solidFill>
            </a:ln>
            <a:effectLst>
              <a:outerShdw blurRad="63500" sx="102000" sy="102000" algn="ctr"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4" name="TextBox 33">
            <a:extLst>
              <a:ext uri="{FF2B5EF4-FFF2-40B4-BE49-F238E27FC236}">
                <a16:creationId xmlns:a16="http://schemas.microsoft.com/office/drawing/2014/main" id="{D9EAC423-3DB1-47B8-808F-8FB9C66C6448}"/>
              </a:ext>
            </a:extLst>
          </p:cNvPr>
          <p:cNvSpPr txBox="1"/>
          <p:nvPr/>
        </p:nvSpPr>
        <p:spPr>
          <a:xfrm>
            <a:off x="3865093" y="4863333"/>
            <a:ext cx="2125721" cy="666977"/>
          </a:xfrm>
          <a:prstGeom prst="rect">
            <a:avLst/>
          </a:prstGeom>
          <a:noFill/>
        </p:spPr>
        <p:txBody>
          <a:bodyPr wrap="square" rtlCol="0">
            <a:spAutoFit/>
          </a:bodyPr>
          <a:lstStyle/>
          <a:p>
            <a:pPr algn="ctr"/>
            <a:r>
              <a:rPr lang="en-US" sz="1867" b="1" dirty="0">
                <a:solidFill>
                  <a:srgbClr val="000000"/>
                </a:solidFill>
              </a:rPr>
              <a:t>Submissions Received</a:t>
            </a:r>
            <a:endParaRPr lang="en-US" sz="1600" dirty="0">
              <a:solidFill>
                <a:srgbClr val="000000"/>
              </a:solidFill>
            </a:endParaRPr>
          </a:p>
        </p:txBody>
      </p:sp>
      <p:sp>
        <p:nvSpPr>
          <p:cNvPr id="35" name="TextBox 34">
            <a:extLst>
              <a:ext uri="{FF2B5EF4-FFF2-40B4-BE49-F238E27FC236}">
                <a16:creationId xmlns:a16="http://schemas.microsoft.com/office/drawing/2014/main" id="{CB6638F1-728D-4431-87C5-1E9BD4A8C647}"/>
              </a:ext>
            </a:extLst>
          </p:cNvPr>
          <p:cNvSpPr txBox="1"/>
          <p:nvPr/>
        </p:nvSpPr>
        <p:spPr>
          <a:xfrm>
            <a:off x="8333816" y="4850121"/>
            <a:ext cx="2809909" cy="584775"/>
          </a:xfrm>
          <a:prstGeom prst="rect">
            <a:avLst/>
          </a:prstGeom>
          <a:noFill/>
        </p:spPr>
        <p:txBody>
          <a:bodyPr wrap="square" rtlCol="0">
            <a:spAutoFit/>
          </a:bodyPr>
          <a:lstStyle/>
          <a:p>
            <a:pPr algn="ctr"/>
            <a:r>
              <a:rPr lang="en-US" sz="1600" b="1" dirty="0">
                <a:solidFill>
                  <a:srgbClr val="000000"/>
                </a:solidFill>
              </a:rPr>
              <a:t>Fewest Number of Days from Abstract to Award</a:t>
            </a:r>
            <a:endParaRPr lang="en-US" sz="1867" b="1" dirty="0">
              <a:solidFill>
                <a:srgbClr val="000000"/>
              </a:solidFill>
            </a:endParaRPr>
          </a:p>
        </p:txBody>
      </p:sp>
      <p:sp>
        <p:nvSpPr>
          <p:cNvPr id="36" name="TextBox 35">
            <a:extLst>
              <a:ext uri="{FF2B5EF4-FFF2-40B4-BE49-F238E27FC236}">
                <a16:creationId xmlns:a16="http://schemas.microsoft.com/office/drawing/2014/main" id="{5EEAFF2B-2CB2-4B0F-A5AC-4BD677A5E125}"/>
              </a:ext>
            </a:extLst>
          </p:cNvPr>
          <p:cNvSpPr txBox="1"/>
          <p:nvPr/>
        </p:nvSpPr>
        <p:spPr>
          <a:xfrm>
            <a:off x="6270234" y="4874378"/>
            <a:ext cx="2125721" cy="666977"/>
          </a:xfrm>
          <a:prstGeom prst="rect">
            <a:avLst/>
          </a:prstGeom>
          <a:noFill/>
        </p:spPr>
        <p:txBody>
          <a:bodyPr wrap="square" rtlCol="0">
            <a:spAutoFit/>
          </a:bodyPr>
          <a:lstStyle/>
          <a:p>
            <a:pPr algn="ctr"/>
            <a:r>
              <a:rPr lang="en-US" sz="1867" b="1" dirty="0">
                <a:solidFill>
                  <a:srgbClr val="000000"/>
                </a:solidFill>
              </a:rPr>
              <a:t>Contracts Executed </a:t>
            </a:r>
            <a:endParaRPr lang="en-US" sz="1600" dirty="0">
              <a:solidFill>
                <a:srgbClr val="000000"/>
              </a:solidFill>
            </a:endParaRPr>
          </a:p>
        </p:txBody>
      </p:sp>
      <p:pic>
        <p:nvPicPr>
          <p:cNvPr id="39" name="Picture 38">
            <a:extLst>
              <a:ext uri="{FF2B5EF4-FFF2-40B4-BE49-F238E27FC236}">
                <a16:creationId xmlns:a16="http://schemas.microsoft.com/office/drawing/2014/main" id="{A1F78E71-3259-4DEB-8011-AD7F6F3ACA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092633" y="16891"/>
            <a:ext cx="979535" cy="1106060"/>
          </a:xfrm>
          <a:prstGeom prst="rect">
            <a:avLst/>
          </a:prstGeom>
        </p:spPr>
      </p:pic>
      <p:grpSp>
        <p:nvGrpSpPr>
          <p:cNvPr id="42" name="Group 41">
            <a:extLst>
              <a:ext uri="{FF2B5EF4-FFF2-40B4-BE49-F238E27FC236}">
                <a16:creationId xmlns:a16="http://schemas.microsoft.com/office/drawing/2014/main" id="{3E8F03F9-6F05-434B-AD97-CFE1636A0694}"/>
              </a:ext>
            </a:extLst>
          </p:cNvPr>
          <p:cNvGrpSpPr/>
          <p:nvPr/>
        </p:nvGrpSpPr>
        <p:grpSpPr>
          <a:xfrm>
            <a:off x="4455887" y="1481710"/>
            <a:ext cx="3678315" cy="679944"/>
            <a:chOff x="2716514" y="1020024"/>
            <a:chExt cx="2758736" cy="509958"/>
          </a:xfrm>
        </p:grpSpPr>
        <p:sp>
          <p:nvSpPr>
            <p:cNvPr id="40" name="TextBox 39">
              <a:extLst>
                <a:ext uri="{FF2B5EF4-FFF2-40B4-BE49-F238E27FC236}">
                  <a16:creationId xmlns:a16="http://schemas.microsoft.com/office/drawing/2014/main" id="{DEEA1AF4-FEFB-4E5D-BC30-34A35C4B3C95}"/>
                </a:ext>
              </a:extLst>
            </p:cNvPr>
            <p:cNvSpPr txBox="1"/>
            <p:nvPr/>
          </p:nvSpPr>
          <p:spPr>
            <a:xfrm>
              <a:off x="3880959" y="1091401"/>
              <a:ext cx="1594291" cy="438581"/>
            </a:xfrm>
            <a:prstGeom prst="rect">
              <a:avLst/>
            </a:prstGeom>
            <a:noFill/>
          </p:spPr>
          <p:txBody>
            <a:bodyPr wrap="square" rtlCol="0">
              <a:spAutoFit/>
            </a:bodyPr>
            <a:lstStyle/>
            <a:p>
              <a:pPr algn="ctr"/>
              <a:r>
                <a:rPr lang="en-US" sz="3200" b="1" dirty="0">
                  <a:solidFill>
                    <a:srgbClr val="000000"/>
                  </a:solidFill>
                </a:rPr>
                <a:t>EZ-BAA</a:t>
              </a:r>
            </a:p>
          </p:txBody>
        </p:sp>
        <p:pic>
          <p:nvPicPr>
            <p:cNvPr id="41" name="Picture 40">
              <a:extLst>
                <a:ext uri="{FF2B5EF4-FFF2-40B4-BE49-F238E27FC236}">
                  <a16:creationId xmlns:a16="http://schemas.microsoft.com/office/drawing/2014/main" id="{B8240F39-3296-4CFC-9AF7-0D6EB0DE0CA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716514" y="1020024"/>
              <a:ext cx="1276848" cy="492443"/>
            </a:xfrm>
            <a:prstGeom prst="rect">
              <a:avLst/>
            </a:prstGeom>
          </p:spPr>
        </p:pic>
      </p:grpSp>
      <p:cxnSp>
        <p:nvCxnSpPr>
          <p:cNvPr id="44" name="Straight Connector 43">
            <a:extLst>
              <a:ext uri="{FF2B5EF4-FFF2-40B4-BE49-F238E27FC236}">
                <a16:creationId xmlns:a16="http://schemas.microsoft.com/office/drawing/2014/main" id="{6A5C9730-58C5-4C8A-893B-AE00021A2B01}"/>
              </a:ext>
            </a:extLst>
          </p:cNvPr>
          <p:cNvCxnSpPr/>
          <p:nvPr/>
        </p:nvCxnSpPr>
        <p:spPr>
          <a:xfrm flipH="1">
            <a:off x="1696204" y="1880140"/>
            <a:ext cx="2412309"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58D71AF8-8C89-4C4A-BCD1-0A8AB3835FAB}"/>
              </a:ext>
            </a:extLst>
          </p:cNvPr>
          <p:cNvCxnSpPr/>
          <p:nvPr/>
        </p:nvCxnSpPr>
        <p:spPr>
          <a:xfrm flipH="1">
            <a:off x="8190935" y="1880140"/>
            <a:ext cx="2412309"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sp>
        <p:nvSpPr>
          <p:cNvPr id="2" name="Rectangle 1"/>
          <p:cNvSpPr/>
          <p:nvPr/>
        </p:nvSpPr>
        <p:spPr>
          <a:xfrm>
            <a:off x="9517983" y="3148733"/>
            <a:ext cx="356188" cy="461665"/>
          </a:xfrm>
          <a:prstGeom prst="rect">
            <a:avLst/>
          </a:prstGeom>
        </p:spPr>
        <p:txBody>
          <a:bodyPr wrap="none">
            <a:spAutoFit/>
          </a:bodyPr>
          <a:lstStyle/>
          <a:p>
            <a:r>
              <a:rPr lang="en-US" sz="2400" b="1" dirty="0">
                <a:solidFill>
                  <a:srgbClr val="000000"/>
                </a:solidFill>
              </a:rPr>
              <a:t>9</a:t>
            </a:r>
            <a:endParaRPr lang="en-US" sz="2400" dirty="0"/>
          </a:p>
        </p:txBody>
      </p:sp>
    </p:spTree>
    <p:extLst>
      <p:ext uri="{BB962C8B-B14F-4D97-AF65-F5344CB8AC3E}">
        <p14:creationId xmlns:p14="http://schemas.microsoft.com/office/powerpoint/2010/main" val="291772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FA061-F6D9-4C4D-9568-7DDA39D37648}"/>
              </a:ext>
            </a:extLst>
          </p:cNvPr>
          <p:cNvSpPr>
            <a:spLocks noGrp="1"/>
          </p:cNvSpPr>
          <p:nvPr>
            <p:ph type="title"/>
          </p:nvPr>
        </p:nvSpPr>
        <p:spPr>
          <a:xfrm>
            <a:off x="609600" y="89280"/>
            <a:ext cx="10972800" cy="1143000"/>
          </a:xfrm>
        </p:spPr>
        <p:txBody>
          <a:bodyPr>
            <a:normAutofit/>
          </a:bodyPr>
          <a:lstStyle/>
          <a:p>
            <a:r>
              <a:rPr lang="en-US" dirty="0"/>
              <a:t>DRIVe COVID-19 Portfolio</a:t>
            </a:r>
          </a:p>
        </p:txBody>
      </p:sp>
      <p:sp>
        <p:nvSpPr>
          <p:cNvPr id="25" name="Title 1">
            <a:extLst>
              <a:ext uri="{FF2B5EF4-FFF2-40B4-BE49-F238E27FC236}">
                <a16:creationId xmlns:a16="http://schemas.microsoft.com/office/drawing/2014/main" id="{FE6FA061-F6D9-4C4D-9568-7DDA39D37648}"/>
              </a:ext>
            </a:extLst>
          </p:cNvPr>
          <p:cNvSpPr txBox="1">
            <a:spLocks/>
          </p:cNvSpPr>
          <p:nvPr/>
        </p:nvSpPr>
        <p:spPr>
          <a:xfrm>
            <a:off x="352362" y="1103965"/>
            <a:ext cx="4914582" cy="1553551"/>
          </a:xfrm>
          <a:prstGeom prst="rect">
            <a:avLst/>
          </a:prstGeom>
          <a:ln>
            <a:noFill/>
          </a:ln>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vert="horz" lIns="91440" tIns="45720" rIns="91440" bIns="45720" rtlCol="0" anchor="ctr">
            <a:normAutofit/>
          </a:bodyPr>
          <a:lstStyle>
            <a:lvl1pPr algn="ctr" defTabSz="914377" rtl="0" eaLnBrk="1" latinLnBrk="0" hangingPunct="1">
              <a:spcBef>
                <a:spcPct val="0"/>
              </a:spcBef>
              <a:buNone/>
              <a:defRPr sz="2800" b="1" kern="1200" baseline="0">
                <a:solidFill>
                  <a:srgbClr val="102B62"/>
                </a:solidFill>
                <a:latin typeface="+mj-lt"/>
                <a:ea typeface="+mj-ea"/>
                <a:cs typeface="+mj-cs"/>
              </a:defRPr>
            </a:lvl1pPr>
          </a:lstStyle>
          <a:p>
            <a:pPr marL="571500" indent="-571500" algn="l">
              <a:buFont typeface="Arial" panose="020B0604020202020204" pitchFamily="34" charset="0"/>
              <a:buChar char="•"/>
              <a:defRPr/>
            </a:pPr>
            <a:r>
              <a:rPr lang="en-US" sz="2400" b="0" dirty="0" smtClean="0">
                <a:solidFill>
                  <a:schemeClr val="bg1"/>
                </a:solidFill>
                <a:latin typeface="Arial"/>
              </a:rPr>
              <a:t>33 </a:t>
            </a:r>
            <a:r>
              <a:rPr lang="en-US" sz="2400" b="0" dirty="0">
                <a:solidFill>
                  <a:schemeClr val="bg1"/>
                </a:solidFill>
                <a:latin typeface="Arial"/>
              </a:rPr>
              <a:t>funded companies</a:t>
            </a:r>
          </a:p>
          <a:p>
            <a:pPr marL="571500" indent="-571500" algn="l">
              <a:buFont typeface="Arial" panose="020B0604020202020204" pitchFamily="34" charset="0"/>
              <a:buChar char="•"/>
              <a:defRPr/>
            </a:pPr>
            <a:r>
              <a:rPr lang="en-US" sz="2400" b="0" dirty="0" smtClean="0">
                <a:solidFill>
                  <a:schemeClr val="bg1"/>
                </a:solidFill>
                <a:latin typeface="Arial"/>
              </a:rPr>
              <a:t>$19.5 </a:t>
            </a:r>
            <a:r>
              <a:rPr lang="en-US" sz="2400" b="0" dirty="0">
                <a:solidFill>
                  <a:schemeClr val="bg1"/>
                </a:solidFill>
                <a:latin typeface="Arial"/>
              </a:rPr>
              <a:t>million funded</a:t>
            </a:r>
            <a:endParaRPr lang="en-US" sz="2400" b="0" dirty="0">
              <a:solidFill>
                <a:schemeClr val="bg1"/>
              </a:solidFill>
              <a:latin typeface="Arial"/>
              <a:cs typeface="Arial"/>
            </a:endParaRPr>
          </a:p>
          <a:p>
            <a:pPr marL="571500" indent="-571500" algn="l">
              <a:buFont typeface="Arial" panose="020B0604020202020204" pitchFamily="34" charset="0"/>
              <a:buChar char="•"/>
              <a:defRPr/>
            </a:pPr>
            <a:r>
              <a:rPr lang="en-US" sz="2400" b="0" dirty="0" smtClean="0">
                <a:solidFill>
                  <a:schemeClr val="bg1"/>
                </a:solidFill>
                <a:latin typeface="Arial"/>
              </a:rPr>
              <a:t>$15.3 </a:t>
            </a:r>
            <a:r>
              <a:rPr lang="en-US" sz="2400" b="0" dirty="0">
                <a:solidFill>
                  <a:schemeClr val="bg1"/>
                </a:solidFill>
                <a:latin typeface="Arial"/>
              </a:rPr>
              <a:t>million cost </a:t>
            </a:r>
            <a:r>
              <a:rPr lang="en-US" sz="2400" b="0" dirty="0" smtClean="0">
                <a:solidFill>
                  <a:schemeClr val="bg1"/>
                </a:solidFill>
                <a:latin typeface="Arial"/>
              </a:rPr>
              <a:t>share</a:t>
            </a:r>
            <a:endParaRPr lang="en-US" sz="2400" b="0" dirty="0">
              <a:solidFill>
                <a:schemeClr val="bg1"/>
              </a:solidFill>
              <a:latin typeface="Arial"/>
              <a:cs typeface="Arial"/>
            </a:endParaRPr>
          </a:p>
        </p:txBody>
      </p:sp>
      <p:pic>
        <p:nvPicPr>
          <p:cNvPr id="2050" name="Picture 2" descr="Immunex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2426" y="2355997"/>
            <a:ext cx="2389635" cy="4301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3453" y="4545285"/>
            <a:ext cx="888608" cy="687785"/>
          </a:xfrm>
          <a:prstGeom prst="rect">
            <a:avLst/>
          </a:prstGeom>
        </p:spPr>
      </p:pic>
      <p:pic>
        <p:nvPicPr>
          <p:cNvPr id="7" name="Picture 2" descr="Image result for evidation logo">
            <a:extLst>
              <a:ext uri="{FF2B5EF4-FFF2-40B4-BE49-F238E27FC236}">
                <a16:creationId xmlns:a16="http://schemas.microsoft.com/office/drawing/2014/main" id="{10811D35-9CD6-44FC-AB36-8A30A2C8B0F0}"/>
              </a:ext>
            </a:extLst>
          </p:cNvPr>
          <p:cNvPicPr preferRelativeResize="0">
            <a:picLocks noChangeAspect="1" noChangeArrowheads="1"/>
          </p:cNvPicPr>
          <p:nvPr/>
        </p:nvPicPr>
        <p:blipFill rotWithShape="1">
          <a:blip r:embed="rId5" cstate="print">
            <a:extLst>
              <a:ext uri="{28A0092B-C50C-407E-A947-70E740481C1C}">
                <a14:useLocalDpi xmlns:a14="http://schemas.microsoft.com/office/drawing/2010/main" val="0"/>
              </a:ext>
            </a:extLst>
          </a:blip>
          <a:srcRect t="4626"/>
          <a:stretch/>
        </p:blipFill>
        <p:spPr bwMode="auto">
          <a:xfrm>
            <a:off x="7335260" y="1311659"/>
            <a:ext cx="1193355" cy="5690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Empatica">
            <a:extLst>
              <a:ext uri="{FF2B5EF4-FFF2-40B4-BE49-F238E27FC236}">
                <a16:creationId xmlns:a16="http://schemas.microsoft.com/office/drawing/2014/main" id="{6B32CA04-755C-42E7-A213-A92C72BDA5E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5028" y="3911295"/>
            <a:ext cx="2027174" cy="4135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8725645" y="1311659"/>
            <a:ext cx="882100" cy="701553"/>
          </a:xfrm>
          <a:prstGeom prst="rect">
            <a:avLst/>
          </a:prstGeom>
        </p:spPr>
      </p:pic>
      <p:pic>
        <p:nvPicPr>
          <p:cNvPr id="11" name="Picture 10"/>
          <p:cNvPicPr>
            <a:picLocks noChangeAspect="1"/>
          </p:cNvPicPr>
          <p:nvPr/>
        </p:nvPicPr>
        <p:blipFill>
          <a:blip r:embed="rId8"/>
          <a:stretch>
            <a:fillRect/>
          </a:stretch>
        </p:blipFill>
        <p:spPr>
          <a:xfrm>
            <a:off x="7268068" y="4626916"/>
            <a:ext cx="1233258" cy="524521"/>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9369" y="3231434"/>
            <a:ext cx="2212837" cy="420334"/>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05928" y="5299990"/>
            <a:ext cx="2206133" cy="457655"/>
          </a:xfrm>
          <a:prstGeom prst="rect">
            <a:avLst/>
          </a:prstGeom>
        </p:spPr>
      </p:pic>
      <p:pic>
        <p:nvPicPr>
          <p:cNvPr id="14" name="Picture 6" descr="https://www.verndariinc.com/assets/img/logo.png">
            <a:hlinkClick r:id="rId11" tooltip="Verndari - transforming vaccines"/>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20916" y="5209826"/>
            <a:ext cx="1947513" cy="6076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vaxess.com/wp-content/themes/vaxess/img/log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154287" y="4788664"/>
            <a:ext cx="1480771" cy="3474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5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04020" y="3003034"/>
            <a:ext cx="1181304" cy="7941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5"/>
          <a:stretch>
            <a:fillRect/>
          </a:stretch>
        </p:blipFill>
        <p:spPr>
          <a:xfrm>
            <a:off x="275128" y="3111605"/>
            <a:ext cx="1497891" cy="464606"/>
          </a:xfrm>
          <a:prstGeom prst="rect">
            <a:avLst/>
          </a:prstGeom>
        </p:spPr>
      </p:pic>
      <p:pic>
        <p:nvPicPr>
          <p:cNvPr id="19" name="Picture 18"/>
          <p:cNvPicPr>
            <a:picLocks noChangeAspect="1"/>
          </p:cNvPicPr>
          <p:nvPr/>
        </p:nvPicPr>
        <p:blipFill>
          <a:blip r:embed="rId16"/>
          <a:stretch>
            <a:fillRect/>
          </a:stretch>
        </p:blipFill>
        <p:spPr>
          <a:xfrm>
            <a:off x="275129" y="3884383"/>
            <a:ext cx="1497889" cy="557638"/>
          </a:xfrm>
          <a:prstGeom prst="rect">
            <a:avLst/>
          </a:prstGeom>
        </p:spPr>
      </p:pic>
      <p:pic>
        <p:nvPicPr>
          <p:cNvPr id="20" name="Picture 19"/>
          <p:cNvPicPr>
            <a:picLocks noChangeAspect="1"/>
          </p:cNvPicPr>
          <p:nvPr/>
        </p:nvPicPr>
        <p:blipFill>
          <a:blip r:embed="rId17"/>
          <a:stretch>
            <a:fillRect/>
          </a:stretch>
        </p:blipFill>
        <p:spPr>
          <a:xfrm>
            <a:off x="3959654" y="3555360"/>
            <a:ext cx="823668" cy="704103"/>
          </a:xfrm>
          <a:prstGeom prst="rect">
            <a:avLst/>
          </a:prstGeom>
        </p:spPr>
      </p:pic>
      <p:pic>
        <p:nvPicPr>
          <p:cNvPr id="21" name="Picture 20"/>
          <p:cNvPicPr>
            <a:picLocks noChangeAspect="1"/>
          </p:cNvPicPr>
          <p:nvPr/>
        </p:nvPicPr>
        <p:blipFill>
          <a:blip r:embed="rId18"/>
          <a:stretch>
            <a:fillRect/>
          </a:stretch>
        </p:blipFill>
        <p:spPr>
          <a:xfrm>
            <a:off x="2076927" y="4585091"/>
            <a:ext cx="1325569" cy="501173"/>
          </a:xfrm>
          <a:prstGeom prst="rect">
            <a:avLst/>
          </a:prstGeom>
        </p:spPr>
      </p:pic>
      <p:pic>
        <p:nvPicPr>
          <p:cNvPr id="22" name="Picture 10" descr="Open Positions at Luminex Corporation"/>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0015" y="4614611"/>
            <a:ext cx="1308116" cy="5214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20"/>
          <a:stretch>
            <a:fillRect/>
          </a:stretch>
        </p:blipFill>
        <p:spPr>
          <a:xfrm>
            <a:off x="2203639" y="3018727"/>
            <a:ext cx="1072144" cy="775681"/>
          </a:xfrm>
          <a:prstGeom prst="rect">
            <a:avLst/>
          </a:prstGeom>
        </p:spPr>
      </p:pic>
      <p:pic>
        <p:nvPicPr>
          <p:cNvPr id="24" name="Picture 18" descr="Working at InBios International | Glassdoor"/>
          <p:cNvPicPr>
            <a:picLocks noChangeAspect="1" noChangeArrowheads="1"/>
          </p:cNvPicPr>
          <p:nvPr/>
        </p:nvPicPr>
        <p:blipFill rotWithShape="1">
          <a:blip r:embed="rId21">
            <a:extLst>
              <a:ext uri="{28A0092B-C50C-407E-A947-70E740481C1C}">
                <a14:useLocalDpi xmlns:a14="http://schemas.microsoft.com/office/drawing/2010/main" val="0"/>
              </a:ext>
            </a:extLst>
          </a:blip>
          <a:srcRect t="26988" b="24123"/>
          <a:stretch/>
        </p:blipFill>
        <p:spPr bwMode="auto">
          <a:xfrm>
            <a:off x="2196753" y="3935101"/>
            <a:ext cx="1085917" cy="5308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22"/>
          <a:stretch>
            <a:fillRect/>
          </a:stretch>
        </p:blipFill>
        <p:spPr>
          <a:xfrm>
            <a:off x="5340668" y="3303554"/>
            <a:ext cx="1785460" cy="429521"/>
          </a:xfrm>
          <a:prstGeom prst="rect">
            <a:avLst/>
          </a:prstGeom>
        </p:spPr>
      </p:pic>
      <p:pic>
        <p:nvPicPr>
          <p:cNvPr id="27" name="Picture 26"/>
          <p:cNvPicPr>
            <a:picLocks noChangeAspect="1"/>
          </p:cNvPicPr>
          <p:nvPr/>
        </p:nvPicPr>
        <p:blipFill>
          <a:blip r:embed="rId23"/>
          <a:stretch>
            <a:fillRect/>
          </a:stretch>
        </p:blipFill>
        <p:spPr>
          <a:xfrm>
            <a:off x="5366054" y="3907623"/>
            <a:ext cx="1734688" cy="447408"/>
          </a:xfrm>
          <a:prstGeom prst="rect">
            <a:avLst/>
          </a:prstGeom>
        </p:spPr>
      </p:pic>
      <p:pic>
        <p:nvPicPr>
          <p:cNvPr id="28" name="Picture 27"/>
          <p:cNvPicPr>
            <a:picLocks noChangeAspect="1"/>
          </p:cNvPicPr>
          <p:nvPr/>
        </p:nvPicPr>
        <p:blipFill rotWithShape="1">
          <a:blip r:embed="rId24"/>
          <a:srcRect t="18103" b="14273"/>
          <a:stretch/>
        </p:blipFill>
        <p:spPr>
          <a:xfrm>
            <a:off x="5266944" y="4465994"/>
            <a:ext cx="1932909" cy="682961"/>
          </a:xfrm>
          <a:prstGeom prst="rect">
            <a:avLst/>
          </a:prstGeom>
        </p:spPr>
      </p:pic>
      <p:pic>
        <p:nvPicPr>
          <p:cNvPr id="29" name="Picture 14" descr="DiaSorin - The Diagnostic Specialist"/>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848175" y="4488477"/>
            <a:ext cx="994498" cy="7363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26"/>
          <a:srcRect t="20534" b="19926"/>
          <a:stretch/>
        </p:blipFill>
        <p:spPr>
          <a:xfrm>
            <a:off x="3678961" y="3009965"/>
            <a:ext cx="1385054" cy="444674"/>
          </a:xfrm>
          <a:prstGeom prst="rect">
            <a:avLst/>
          </a:prstGeom>
        </p:spPr>
      </p:pic>
      <p:pic>
        <p:nvPicPr>
          <p:cNvPr id="32" name="Picture 31"/>
          <p:cNvPicPr>
            <a:picLocks noChangeAspect="1"/>
          </p:cNvPicPr>
          <p:nvPr/>
        </p:nvPicPr>
        <p:blipFill>
          <a:blip r:embed="rId27"/>
          <a:stretch>
            <a:fillRect/>
          </a:stretch>
        </p:blipFill>
        <p:spPr>
          <a:xfrm>
            <a:off x="2020600" y="5307831"/>
            <a:ext cx="1438223" cy="520537"/>
          </a:xfrm>
          <a:prstGeom prst="rect">
            <a:avLst/>
          </a:prstGeom>
        </p:spPr>
      </p:pic>
      <p:pic>
        <p:nvPicPr>
          <p:cNvPr id="33" name="Picture 26" descr="Chembio | Rapid Tests for Earlier Treatment"/>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97023" y="5307831"/>
            <a:ext cx="1454101" cy="5328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0026639" y="3907623"/>
            <a:ext cx="1736067" cy="677468"/>
            <a:chOff x="10073626" y="3673993"/>
            <a:chExt cx="1736067" cy="677468"/>
          </a:xfrm>
        </p:grpSpPr>
        <p:pic>
          <p:nvPicPr>
            <p:cNvPr id="1026" name="Picture 2" descr="University of Connecticut - Wikipedia"/>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0073626" y="3673993"/>
              <a:ext cx="677468" cy="6774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University of Connecticut logo.svg - Wikimedia Commons"/>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0842014" y="3884439"/>
              <a:ext cx="967679" cy="29408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Logo and Brand Standards: Office of Trademarks and Licensing Branding  Guidelines"/>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357238" y="5299990"/>
            <a:ext cx="1818207" cy="6067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aculty position open in Department of Atmospheric Science – Department of  Atmospheric Science | Colorado State University"/>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t="20423" b="20824"/>
          <a:stretch/>
        </p:blipFill>
        <p:spPr bwMode="auto">
          <a:xfrm>
            <a:off x="9972843" y="1342715"/>
            <a:ext cx="1843658" cy="6330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2051"/>
          <p:cNvPicPr>
            <a:picLocks noChangeAspect="1"/>
          </p:cNvPicPr>
          <p:nvPr/>
        </p:nvPicPr>
        <p:blipFill>
          <a:blip r:embed="rId33"/>
          <a:stretch>
            <a:fillRect/>
          </a:stretch>
        </p:blipFill>
        <p:spPr>
          <a:xfrm>
            <a:off x="10048001" y="2125506"/>
            <a:ext cx="1693343" cy="714532"/>
          </a:xfrm>
          <a:prstGeom prst="rect">
            <a:avLst/>
          </a:prstGeom>
        </p:spPr>
      </p:pic>
      <p:pic>
        <p:nvPicPr>
          <p:cNvPr id="2053" name="Picture 2052"/>
          <p:cNvPicPr>
            <a:picLocks noChangeAspect="1"/>
          </p:cNvPicPr>
          <p:nvPr/>
        </p:nvPicPr>
        <p:blipFill rotWithShape="1">
          <a:blip r:embed="rId34"/>
          <a:srcRect t="19756" b="23737"/>
          <a:stretch/>
        </p:blipFill>
        <p:spPr>
          <a:xfrm>
            <a:off x="3447061" y="5283799"/>
            <a:ext cx="1848855" cy="522365"/>
          </a:xfrm>
          <a:prstGeom prst="rect">
            <a:avLst/>
          </a:prstGeom>
        </p:spPr>
      </p:pic>
      <p:pic>
        <p:nvPicPr>
          <p:cNvPr id="2054" name="Picture 2053"/>
          <p:cNvPicPr>
            <a:picLocks noChangeAspect="1"/>
          </p:cNvPicPr>
          <p:nvPr/>
        </p:nvPicPr>
        <p:blipFill>
          <a:blip r:embed="rId35"/>
          <a:stretch>
            <a:fillRect/>
          </a:stretch>
        </p:blipFill>
        <p:spPr>
          <a:xfrm>
            <a:off x="5606282" y="1219796"/>
            <a:ext cx="1301866" cy="594519"/>
          </a:xfrm>
          <a:prstGeom prst="rect">
            <a:avLst/>
          </a:prstGeom>
        </p:spPr>
      </p:pic>
      <p:pic>
        <p:nvPicPr>
          <p:cNvPr id="4" name="Picture 2" descr="Home - MBio Diagnostics"/>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577348" y="2054069"/>
            <a:ext cx="1410933" cy="4733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Quidel-Logo-Horizontal-Transparent - BioPacific Diagnostic Inc."/>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415375" y="2698473"/>
            <a:ext cx="1769634" cy="462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490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0DC9-296E-4D8C-BAB6-7F32A9CD1310}"/>
              </a:ext>
            </a:extLst>
          </p:cNvPr>
          <p:cNvSpPr>
            <a:spLocks noGrp="1"/>
          </p:cNvSpPr>
          <p:nvPr>
            <p:ph type="title"/>
          </p:nvPr>
        </p:nvSpPr>
        <p:spPr>
          <a:xfrm>
            <a:off x="602941" y="57044"/>
            <a:ext cx="10972800" cy="1143000"/>
          </a:xfrm>
        </p:spPr>
        <p:txBody>
          <a:bodyPr>
            <a:normAutofit/>
          </a:bodyPr>
          <a:lstStyle/>
          <a:p>
            <a:r>
              <a:rPr lang="en-US" dirty="0">
                <a:solidFill>
                  <a:schemeClr val="tx2"/>
                </a:solidFill>
                <a:ea typeface="Helvetica Neue Condensed" panose="02000503000000020004" pitchFamily="2" charset="0"/>
                <a:cs typeface="Helvetica Neue Condensed" panose="02000503000000020004" pitchFamily="2" charset="0"/>
              </a:rPr>
              <a:t>Emerging Program Areas</a:t>
            </a:r>
            <a:endParaRPr lang="en-US" dirty="0">
              <a:solidFill>
                <a:schemeClr val="tx2"/>
              </a:solidFill>
            </a:endParaRPr>
          </a:p>
        </p:txBody>
      </p:sp>
      <p:sp>
        <p:nvSpPr>
          <p:cNvPr id="3" name="Content Placeholder 2">
            <a:extLst>
              <a:ext uri="{FF2B5EF4-FFF2-40B4-BE49-F238E27FC236}">
                <a16:creationId xmlns:a16="http://schemas.microsoft.com/office/drawing/2014/main" id="{C11E3AD2-5CB6-4BDC-AF2D-4394262196F0}"/>
              </a:ext>
            </a:extLst>
          </p:cNvPr>
          <p:cNvSpPr>
            <a:spLocks noGrp="1"/>
          </p:cNvSpPr>
          <p:nvPr>
            <p:ph idx="1"/>
          </p:nvPr>
        </p:nvSpPr>
        <p:spPr>
          <a:xfrm>
            <a:off x="107641" y="883639"/>
            <a:ext cx="11963400" cy="1422400"/>
          </a:xfrm>
        </p:spPr>
        <p:txBody>
          <a:bodyPr>
            <a:normAutofit/>
          </a:bodyPr>
          <a:lstStyle/>
          <a:p>
            <a:pPr marL="0" indent="0" algn="ctr">
              <a:buNone/>
            </a:pPr>
            <a:r>
              <a:rPr lang="en-US" sz="2800" dirty="0"/>
              <a:t>DRIVe has also created a new process called DRIVe Start to rapidly seed new program areas</a:t>
            </a:r>
          </a:p>
        </p:txBody>
      </p:sp>
      <p:grpSp>
        <p:nvGrpSpPr>
          <p:cNvPr id="15" name="Group 14"/>
          <p:cNvGrpSpPr/>
          <p:nvPr/>
        </p:nvGrpSpPr>
        <p:grpSpPr>
          <a:xfrm>
            <a:off x="6984207" y="2034683"/>
            <a:ext cx="2001304" cy="1859571"/>
            <a:chOff x="3753304" y="1820677"/>
            <a:chExt cx="1500978" cy="1394678"/>
          </a:xfrm>
        </p:grpSpPr>
        <p:sp>
          <p:nvSpPr>
            <p:cNvPr id="16" name="Oval 15">
              <a:extLst>
                <a:ext uri="{FF2B5EF4-FFF2-40B4-BE49-F238E27FC236}">
                  <a16:creationId xmlns:a16="http://schemas.microsoft.com/office/drawing/2014/main" id="{A9EAC086-1831-43C9-8E11-62C589078E2F}"/>
                </a:ext>
              </a:extLst>
            </p:cNvPr>
            <p:cNvSpPr/>
            <p:nvPr/>
          </p:nvSpPr>
          <p:spPr>
            <a:xfrm>
              <a:off x="3753304" y="1820677"/>
              <a:ext cx="1500978" cy="1394678"/>
            </a:xfrm>
            <a:prstGeom prst="ellipse">
              <a:avLst/>
            </a:prstGeom>
            <a:solidFill>
              <a:schemeClr val="tx2">
                <a:lumMod val="75000"/>
              </a:schemeClr>
            </a:solidFill>
            <a:ln w="76200">
              <a:solidFill>
                <a:schemeClr val="tx2">
                  <a:lumMod val="75000"/>
                </a:schemeClr>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67">
                <a:solidFill>
                  <a:prstClr val="white"/>
                </a:solidFill>
                <a:latin typeface="Arial"/>
              </a:endParaRPr>
            </a:p>
          </p:txBody>
        </p:sp>
        <p:sp>
          <p:nvSpPr>
            <p:cNvPr id="17" name="Oval 16">
              <a:extLst>
                <a:ext uri="{FF2B5EF4-FFF2-40B4-BE49-F238E27FC236}">
                  <a16:creationId xmlns:a16="http://schemas.microsoft.com/office/drawing/2014/main" id="{A2506045-EA7C-4934-A606-AFCFBAF60738}"/>
                </a:ext>
              </a:extLst>
            </p:cNvPr>
            <p:cNvSpPr/>
            <p:nvPr/>
          </p:nvSpPr>
          <p:spPr>
            <a:xfrm>
              <a:off x="3868153" y="1944537"/>
              <a:ext cx="1239253" cy="1146958"/>
            </a:xfrm>
            <a:prstGeom prst="ellipse">
              <a:avLst/>
            </a:prstGeom>
            <a:solidFill>
              <a:schemeClr val="bg1"/>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219200" bIns="0" rtlCol="0" anchor="b"/>
            <a:lstStyle/>
            <a:p>
              <a:pPr algn="ctr" defTabSz="914377">
                <a:defRPr/>
              </a:pPr>
              <a:r>
                <a:rPr lang="en-US" sz="1467" b="1" dirty="0">
                  <a:solidFill>
                    <a:srgbClr val="000000"/>
                  </a:solidFill>
                  <a:latin typeface="Arial"/>
                </a:rPr>
                <a:t>Vaccine Delivery</a:t>
              </a:r>
            </a:p>
          </p:txBody>
        </p:sp>
      </p:grpSp>
      <p:sp>
        <p:nvSpPr>
          <p:cNvPr id="19" name="Rectangle 18">
            <a:extLst>
              <a:ext uri="{FF2B5EF4-FFF2-40B4-BE49-F238E27FC236}">
                <a16:creationId xmlns:a16="http://schemas.microsoft.com/office/drawing/2014/main" id="{8DE30F0A-131A-4E2D-9DA2-3AF79D1BD4A2}"/>
              </a:ext>
            </a:extLst>
          </p:cNvPr>
          <p:cNvSpPr/>
          <p:nvPr/>
        </p:nvSpPr>
        <p:spPr>
          <a:xfrm>
            <a:off x="6167439" y="4180686"/>
            <a:ext cx="3634840" cy="1226759"/>
          </a:xfrm>
          <a:prstGeom prst="rect">
            <a:avLst/>
          </a:prstGeom>
          <a:solidFill>
            <a:schemeClr val="tx2">
              <a:lumMod val="75000"/>
            </a:schemeClr>
          </a:solidFill>
          <a:ln w="76200">
            <a:solidFill>
              <a:schemeClr val="tx2">
                <a:lumMod val="75000"/>
              </a:schemeClr>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67">
              <a:solidFill>
                <a:prstClr val="white"/>
              </a:solidFill>
              <a:latin typeface="Arial"/>
            </a:endParaRPr>
          </a:p>
        </p:txBody>
      </p:sp>
      <p:sp>
        <p:nvSpPr>
          <p:cNvPr id="20" name="Rectangle 19">
            <a:extLst>
              <a:ext uri="{FF2B5EF4-FFF2-40B4-BE49-F238E27FC236}">
                <a16:creationId xmlns:a16="http://schemas.microsoft.com/office/drawing/2014/main" id="{7F1DBF3C-A238-4CE8-8129-3A0A3EDF955B}"/>
              </a:ext>
            </a:extLst>
          </p:cNvPr>
          <p:cNvSpPr/>
          <p:nvPr/>
        </p:nvSpPr>
        <p:spPr>
          <a:xfrm>
            <a:off x="6258311" y="4258003"/>
            <a:ext cx="3453099" cy="1082595"/>
          </a:xfrm>
          <a:prstGeom prst="rect">
            <a:avLst/>
          </a:prstGeom>
          <a:solidFill>
            <a:schemeClr val="bg1"/>
          </a:solidFill>
        </p:spPr>
        <p:txBody>
          <a:bodyPr wrap="square" anchor="ctr">
            <a:noAutofit/>
          </a:bodyPr>
          <a:lstStyle/>
          <a:p>
            <a:pPr algn="ctr" defTabSz="914377">
              <a:defRPr/>
            </a:pPr>
            <a:r>
              <a:rPr lang="en-US" sz="1600" dirty="0">
                <a:solidFill>
                  <a:srgbClr val="000000"/>
                </a:solidFill>
                <a:latin typeface="Arial"/>
              </a:rPr>
              <a:t>Developing alternatives to traditional needle/syringes to enable broader access</a:t>
            </a:r>
          </a:p>
        </p:txBody>
      </p:sp>
      <p:grpSp>
        <p:nvGrpSpPr>
          <p:cNvPr id="21" name="Group 20">
            <a:extLst>
              <a:ext uri="{FF2B5EF4-FFF2-40B4-BE49-F238E27FC236}">
                <a16:creationId xmlns:a16="http://schemas.microsoft.com/office/drawing/2014/main" id="{1492FDA8-4DDC-4775-A8BC-9654A49A4A47}"/>
              </a:ext>
            </a:extLst>
          </p:cNvPr>
          <p:cNvGrpSpPr/>
          <p:nvPr/>
        </p:nvGrpSpPr>
        <p:grpSpPr>
          <a:xfrm>
            <a:off x="3105727" y="2026639"/>
            <a:ext cx="2001304" cy="1859571"/>
            <a:chOff x="1284955" y="1826203"/>
            <a:chExt cx="1500978" cy="1394678"/>
          </a:xfrm>
        </p:grpSpPr>
        <p:sp>
          <p:nvSpPr>
            <p:cNvPr id="22" name="Oval 21">
              <a:extLst>
                <a:ext uri="{FF2B5EF4-FFF2-40B4-BE49-F238E27FC236}">
                  <a16:creationId xmlns:a16="http://schemas.microsoft.com/office/drawing/2014/main" id="{5D95A234-27DD-42C2-A8E4-789F8221F19F}"/>
                </a:ext>
              </a:extLst>
            </p:cNvPr>
            <p:cNvSpPr/>
            <p:nvPr/>
          </p:nvSpPr>
          <p:spPr>
            <a:xfrm>
              <a:off x="1284955" y="1826203"/>
              <a:ext cx="1500978" cy="1394678"/>
            </a:xfrm>
            <a:prstGeom prst="ellipse">
              <a:avLst/>
            </a:prstGeom>
            <a:solidFill>
              <a:schemeClr val="accent3"/>
            </a:solidFill>
            <a:ln w="76200">
              <a:solidFill>
                <a:schemeClr val="accent6">
                  <a:lumMod val="75000"/>
                </a:schemeClr>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67">
                <a:solidFill>
                  <a:prstClr val="white"/>
                </a:solidFill>
                <a:latin typeface="Arial"/>
              </a:endParaRPr>
            </a:p>
          </p:txBody>
        </p:sp>
        <p:sp>
          <p:nvSpPr>
            <p:cNvPr id="23" name="Oval 22">
              <a:extLst>
                <a:ext uri="{FF2B5EF4-FFF2-40B4-BE49-F238E27FC236}">
                  <a16:creationId xmlns:a16="http://schemas.microsoft.com/office/drawing/2014/main" id="{334D53EB-500C-46F5-A332-2CAA194AFCA5}"/>
                </a:ext>
              </a:extLst>
            </p:cNvPr>
            <p:cNvSpPr/>
            <p:nvPr/>
          </p:nvSpPr>
          <p:spPr>
            <a:xfrm>
              <a:off x="1354911" y="1950063"/>
              <a:ext cx="1317460" cy="1146958"/>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219200" bIns="0" rtlCol="0" anchor="b"/>
            <a:lstStyle/>
            <a:p>
              <a:pPr algn="ctr" defTabSz="914377">
                <a:defRPr/>
              </a:pPr>
              <a:r>
                <a:rPr lang="en-US" sz="1200" b="1" dirty="0">
                  <a:solidFill>
                    <a:srgbClr val="000000"/>
                  </a:solidFill>
                  <a:latin typeface="Arial"/>
                </a:rPr>
                <a:t>COVID-19 Rapidly Deployable Capabilities</a:t>
              </a:r>
            </a:p>
          </p:txBody>
        </p:sp>
      </p:grpSp>
      <p:sp>
        <p:nvSpPr>
          <p:cNvPr id="26" name="Rectangle 25">
            <a:extLst>
              <a:ext uri="{FF2B5EF4-FFF2-40B4-BE49-F238E27FC236}">
                <a16:creationId xmlns:a16="http://schemas.microsoft.com/office/drawing/2014/main" id="{EAADE80F-1F72-4623-82F0-95051EE89F13}"/>
              </a:ext>
            </a:extLst>
          </p:cNvPr>
          <p:cNvSpPr/>
          <p:nvPr/>
        </p:nvSpPr>
        <p:spPr>
          <a:xfrm>
            <a:off x="2288959" y="4172645"/>
            <a:ext cx="3634840" cy="1226759"/>
          </a:xfrm>
          <a:prstGeom prst="rect">
            <a:avLst/>
          </a:prstGeom>
          <a:solidFill>
            <a:schemeClr val="accent3"/>
          </a:solidFill>
          <a:ln w="76200">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67">
              <a:solidFill>
                <a:prstClr val="white"/>
              </a:solidFill>
              <a:latin typeface="Arial"/>
            </a:endParaRPr>
          </a:p>
        </p:txBody>
      </p:sp>
      <p:sp>
        <p:nvSpPr>
          <p:cNvPr id="27" name="Rectangle 26">
            <a:extLst>
              <a:ext uri="{FF2B5EF4-FFF2-40B4-BE49-F238E27FC236}">
                <a16:creationId xmlns:a16="http://schemas.microsoft.com/office/drawing/2014/main" id="{7F1DBF3C-A238-4CE8-8129-3A0A3EDF955B}"/>
              </a:ext>
            </a:extLst>
          </p:cNvPr>
          <p:cNvSpPr/>
          <p:nvPr/>
        </p:nvSpPr>
        <p:spPr>
          <a:xfrm>
            <a:off x="2370200" y="4258003"/>
            <a:ext cx="3453099" cy="1082595"/>
          </a:xfrm>
          <a:prstGeom prst="rect">
            <a:avLst/>
          </a:prstGeom>
          <a:solidFill>
            <a:schemeClr val="bg1"/>
          </a:solidFill>
        </p:spPr>
        <p:txBody>
          <a:bodyPr wrap="square" anchor="ctr">
            <a:noAutofit/>
          </a:bodyPr>
          <a:lstStyle/>
          <a:p>
            <a:pPr algn="ctr" defTabSz="914377">
              <a:defRPr/>
            </a:pPr>
            <a:r>
              <a:rPr lang="en-US" sz="1600">
                <a:solidFill>
                  <a:srgbClr val="000000"/>
                </a:solidFill>
                <a:latin typeface="Arial"/>
              </a:rPr>
              <a:t>Triaging severely-ill and empowering patient self-monitoring</a:t>
            </a:r>
          </a:p>
        </p:txBody>
      </p:sp>
      <p:pic>
        <p:nvPicPr>
          <p:cNvPr id="1026" name="x_x__x0000_i1027" descr="image002"/>
          <p:cNvPicPr>
            <a:picLocks noChangeAspect="1" noChangeArrowheads="1"/>
          </p:cNvPicPr>
          <p:nvPr/>
        </p:nvPicPr>
        <p:blipFill rotWithShape="1">
          <a:blip r:embed="rId2">
            <a:extLst>
              <a:ext uri="{28A0092B-C50C-407E-A947-70E740481C1C}">
                <a14:useLocalDpi xmlns:a14="http://schemas.microsoft.com/office/drawing/2010/main" val="0"/>
              </a:ext>
            </a:extLst>
          </a:blip>
          <a:srcRect l="1530" t="7805" r="21966" b="20930"/>
          <a:stretch/>
        </p:blipFill>
        <p:spPr bwMode="auto">
          <a:xfrm>
            <a:off x="7610104" y="2355163"/>
            <a:ext cx="749509" cy="71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806853" y="2264855"/>
            <a:ext cx="540911" cy="540911"/>
          </a:xfrm>
          <a:prstGeom prst="rect">
            <a:avLst/>
          </a:prstGeom>
        </p:spPr>
      </p:pic>
    </p:spTree>
    <p:extLst>
      <p:ext uri="{BB962C8B-B14F-4D97-AF65-F5344CB8AC3E}">
        <p14:creationId xmlns:p14="http://schemas.microsoft.com/office/powerpoint/2010/main" val="808840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377" y="2563"/>
            <a:ext cx="10972800" cy="1143000"/>
          </a:xfrm>
        </p:spPr>
        <p:txBody>
          <a:bodyPr>
            <a:noAutofit/>
          </a:bodyPr>
          <a:lstStyle/>
          <a:p>
            <a:r>
              <a:rPr lang="en-US" dirty="0"/>
              <a:t>COVID-19 Rapidly Deployable Capabilities</a:t>
            </a:r>
          </a:p>
        </p:txBody>
      </p:sp>
      <p:sp>
        <p:nvSpPr>
          <p:cNvPr id="6" name="Rectangle 5"/>
          <p:cNvSpPr/>
          <p:nvPr/>
        </p:nvSpPr>
        <p:spPr>
          <a:xfrm>
            <a:off x="871437" y="1092054"/>
            <a:ext cx="2467342" cy="369332"/>
          </a:xfrm>
          <a:prstGeom prst="rect">
            <a:avLst/>
          </a:prstGeom>
        </p:spPr>
        <p:txBody>
          <a:bodyPr wrap="none">
            <a:spAutoFit/>
          </a:bodyPr>
          <a:lstStyle/>
          <a:p>
            <a:pPr>
              <a:defRPr/>
            </a:pPr>
            <a:r>
              <a:rPr lang="en-US" b="1" dirty="0">
                <a:solidFill>
                  <a:srgbClr val="102B62"/>
                </a:solidFill>
                <a:latin typeface="Arial"/>
              </a:rPr>
              <a:t>Empower the Patient</a:t>
            </a:r>
          </a:p>
        </p:txBody>
      </p:sp>
      <p:sp>
        <p:nvSpPr>
          <p:cNvPr id="8" name="Rectangle 7"/>
          <p:cNvSpPr/>
          <p:nvPr/>
        </p:nvSpPr>
        <p:spPr>
          <a:xfrm>
            <a:off x="3646329" y="1134805"/>
            <a:ext cx="4506362" cy="369332"/>
          </a:xfrm>
          <a:prstGeom prst="rect">
            <a:avLst/>
          </a:prstGeom>
        </p:spPr>
        <p:txBody>
          <a:bodyPr wrap="none">
            <a:spAutoFit/>
          </a:bodyPr>
          <a:lstStyle/>
          <a:p>
            <a:pPr lvl="1">
              <a:defRPr/>
            </a:pPr>
            <a:r>
              <a:rPr lang="en-US" b="1" dirty="0">
                <a:solidFill>
                  <a:srgbClr val="102B62"/>
                </a:solidFill>
                <a:latin typeface="Arial"/>
              </a:rPr>
              <a:t>Empower the Health Care Provider </a:t>
            </a:r>
          </a:p>
        </p:txBody>
      </p:sp>
      <p:sp>
        <p:nvSpPr>
          <p:cNvPr id="9" name="Rectangle 8"/>
          <p:cNvSpPr/>
          <p:nvPr/>
        </p:nvSpPr>
        <p:spPr>
          <a:xfrm>
            <a:off x="8050664" y="1092054"/>
            <a:ext cx="3762568" cy="369332"/>
          </a:xfrm>
          <a:prstGeom prst="rect">
            <a:avLst/>
          </a:prstGeom>
        </p:spPr>
        <p:txBody>
          <a:bodyPr wrap="none">
            <a:spAutoFit/>
          </a:bodyPr>
          <a:lstStyle/>
          <a:p>
            <a:pPr lvl="1">
              <a:defRPr/>
            </a:pPr>
            <a:r>
              <a:rPr lang="en-US" b="1" dirty="0">
                <a:solidFill>
                  <a:srgbClr val="102B62"/>
                </a:solidFill>
                <a:latin typeface="Arial"/>
              </a:rPr>
              <a:t>Allocate Hospital Resources</a:t>
            </a:r>
          </a:p>
        </p:txBody>
      </p:sp>
      <p:sp>
        <p:nvSpPr>
          <p:cNvPr id="11" name="Rectangle 10">
            <a:extLst>
              <a:ext uri="{FF2B5EF4-FFF2-40B4-BE49-F238E27FC236}">
                <a16:creationId xmlns:a16="http://schemas.microsoft.com/office/drawing/2014/main" id="{D64F0936-FB43-4865-A173-E9F460A48931}"/>
              </a:ext>
            </a:extLst>
          </p:cNvPr>
          <p:cNvSpPr/>
          <p:nvPr/>
        </p:nvSpPr>
        <p:spPr>
          <a:xfrm>
            <a:off x="131013" y="1568276"/>
            <a:ext cx="3807125" cy="2282222"/>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Self-monitor for infection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Early detection of health deterioration → early testing, intervention, isolation (reduce spread)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Monitor mild/moderate illness during self- quarantine to determine when need hospital care</a:t>
            </a:r>
          </a:p>
        </p:txBody>
      </p:sp>
      <p:sp>
        <p:nvSpPr>
          <p:cNvPr id="14" name="Rectangle 13">
            <a:extLst>
              <a:ext uri="{FF2B5EF4-FFF2-40B4-BE49-F238E27FC236}">
                <a16:creationId xmlns:a16="http://schemas.microsoft.com/office/drawing/2014/main" id="{D64F0936-FB43-4865-A173-E9F460A48931}"/>
              </a:ext>
            </a:extLst>
          </p:cNvPr>
          <p:cNvSpPr/>
          <p:nvPr/>
        </p:nvSpPr>
        <p:spPr>
          <a:xfrm>
            <a:off x="4123426" y="1556949"/>
            <a:ext cx="3811256" cy="2282222"/>
          </a:xfrm>
          <a:prstGeom prst="roundRect">
            <a:avLst/>
          </a:prstGeom>
          <a:solidFill>
            <a:schemeClr val="accent4">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Remote monitoring of patients and determine need for escalated care; prognosticate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D64F0936-FB43-4865-A173-E9F460A48931}"/>
              </a:ext>
            </a:extLst>
          </p:cNvPr>
          <p:cNvSpPr/>
          <p:nvPr/>
        </p:nvSpPr>
        <p:spPr>
          <a:xfrm>
            <a:off x="8197607" y="1526025"/>
            <a:ext cx="3884762" cy="2282222"/>
          </a:xfrm>
          <a:prstGeom prst="roundRect">
            <a:avLst/>
          </a:prstGeom>
          <a:solidFill>
            <a:schemeClr val="accent3">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Triage severely ill to determine need for Hospital care (~20%) /ICU  (~5%)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Identify health deterioration or decompensation in patients that need care to allocate/shift resources (personnel, equipment, etc</a:t>
            </a:r>
            <a:r>
              <a:rPr lang="en-US" sz="1600">
                <a:solidFill>
                  <a:srgbClr val="000000"/>
                </a:solidFill>
                <a:latin typeface="Arial"/>
              </a:rPr>
              <a:t>.)</a:t>
            </a: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 name="Rectangle 12"/>
          <p:cNvSpPr/>
          <p:nvPr/>
        </p:nvSpPr>
        <p:spPr>
          <a:xfrm>
            <a:off x="871437" y="3973129"/>
            <a:ext cx="3134701" cy="600164"/>
          </a:xfrm>
          <a:prstGeom prst="rect">
            <a:avLst/>
          </a:prstGeom>
          <a:solidFill>
            <a:schemeClr val="bg1">
              <a:lumMod val="95000"/>
            </a:schemeClr>
          </a:solidFill>
        </p:spPr>
        <p:txBody>
          <a:bodyPr wrap="square">
            <a:spAutoFit/>
          </a:bodyPr>
          <a:lstStyle/>
          <a:p>
            <a:pPr lvl="0">
              <a:defRPr/>
            </a:pPr>
            <a:r>
              <a:rPr kumimoji="0" lang="en-US" sz="1100" b="0" i="0" u="none" strike="noStrike" kern="1200" cap="none" spc="0" normalizeH="0" baseline="0" noProof="0">
                <a:ln>
                  <a:noFill/>
                </a:ln>
                <a:solidFill>
                  <a:srgbClr val="102B62"/>
                </a:solidFill>
                <a:effectLst/>
                <a:uLnTx/>
                <a:uFillTx/>
                <a:latin typeface="Arial"/>
                <a:ea typeface="+mn-ea"/>
                <a:cs typeface="+mn-cs"/>
              </a:rPr>
              <a:t>Multi-partner</a:t>
            </a:r>
            <a:r>
              <a:rPr kumimoji="0" lang="en-US" sz="1100" b="0" i="0" u="none" strike="noStrike" kern="1200" cap="none" spc="0" normalizeH="0" noProof="0">
                <a:ln>
                  <a:noFill/>
                </a:ln>
                <a:solidFill>
                  <a:srgbClr val="102B62"/>
                </a:solidFill>
                <a:effectLst/>
                <a:uLnTx/>
                <a:uFillTx/>
                <a:latin typeface="Arial"/>
                <a:ea typeface="+mn-ea"/>
                <a:cs typeface="+mn-cs"/>
              </a:rPr>
              <a:t> collaboration collating wearable &amp; testing data to assess high-risk individuals (HCPs) and stratify risk</a:t>
            </a:r>
            <a:endParaRPr kumimoji="0" lang="en-US" sz="1100" b="0" i="0" u="none" strike="noStrike" kern="1200" cap="none" spc="0" normalizeH="0" baseline="0" noProof="0">
              <a:ln>
                <a:noFill/>
              </a:ln>
              <a:solidFill>
                <a:srgbClr val="102B62"/>
              </a:solidFill>
              <a:effectLst/>
              <a:uLnTx/>
              <a:uFillTx/>
              <a:latin typeface="Arial"/>
              <a:ea typeface="+mn-ea"/>
              <a:cs typeface="+mn-cs"/>
            </a:endParaRPr>
          </a:p>
        </p:txBody>
      </p:sp>
      <p:pic>
        <p:nvPicPr>
          <p:cNvPr id="16" name="Picture 15"/>
          <p:cNvPicPr>
            <a:picLocks noChangeAspect="1"/>
          </p:cNvPicPr>
          <p:nvPr/>
        </p:nvPicPr>
        <p:blipFill>
          <a:blip r:embed="rId2"/>
          <a:stretch>
            <a:fillRect/>
          </a:stretch>
        </p:blipFill>
        <p:spPr>
          <a:xfrm>
            <a:off x="31149" y="3998517"/>
            <a:ext cx="801098" cy="299176"/>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2496" t="15565" r="1915" b="10375"/>
          <a:stretch/>
        </p:blipFill>
        <p:spPr>
          <a:xfrm>
            <a:off x="131013" y="4861387"/>
            <a:ext cx="701234" cy="21562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3426" y="3913135"/>
            <a:ext cx="1338999" cy="277771"/>
          </a:xfrm>
          <a:prstGeom prst="rect">
            <a:avLst/>
          </a:prstGeom>
        </p:spPr>
      </p:pic>
      <p:sp>
        <p:nvSpPr>
          <p:cNvPr id="20" name="Rectangle 19"/>
          <p:cNvSpPr/>
          <p:nvPr/>
        </p:nvSpPr>
        <p:spPr>
          <a:xfrm>
            <a:off x="5505236" y="3932662"/>
            <a:ext cx="5090855" cy="430887"/>
          </a:xfrm>
          <a:prstGeom prst="rect">
            <a:avLst/>
          </a:prstGeom>
          <a:solidFill>
            <a:schemeClr val="bg1">
              <a:lumMod val="95000"/>
            </a:schemeClr>
          </a:solidFill>
        </p:spPr>
        <p:txBody>
          <a:bodyPr wrap="square">
            <a:spAutoFit/>
          </a:bodyPr>
          <a:lstStyle/>
          <a:p>
            <a:pPr lvl="0">
              <a:defRPr/>
            </a:pPr>
            <a:r>
              <a:rPr lang="en-US" sz="1100">
                <a:solidFill>
                  <a:srgbClr val="102B62"/>
                </a:solidFill>
              </a:rPr>
              <a:t>Vital Solution wearable (FDA cleared) to monitor nursing home patients (VA) and COVID-19 patients for health deterioration</a:t>
            </a:r>
            <a:endParaRPr kumimoji="0" lang="en-US" sz="1100" b="0" i="0" u="none" strike="noStrike" kern="1200" cap="none" spc="0" normalizeH="0" baseline="0" noProof="0">
              <a:ln>
                <a:noFill/>
              </a:ln>
              <a:solidFill>
                <a:srgbClr val="102B62"/>
              </a:solidFill>
              <a:effectLst/>
              <a:uLnTx/>
              <a:uFillTx/>
              <a:latin typeface="Arial"/>
              <a:ea typeface="+mn-ea"/>
              <a:cs typeface="+mn-cs"/>
            </a:endParaRPr>
          </a:p>
        </p:txBody>
      </p:sp>
      <p:sp>
        <p:nvSpPr>
          <p:cNvPr id="23" name="Rectangle 22"/>
          <p:cNvSpPr/>
          <p:nvPr/>
        </p:nvSpPr>
        <p:spPr>
          <a:xfrm>
            <a:off x="8463525" y="4423445"/>
            <a:ext cx="3540729" cy="430887"/>
          </a:xfrm>
          <a:prstGeom prst="rect">
            <a:avLst/>
          </a:prstGeom>
          <a:solidFill>
            <a:schemeClr val="bg1">
              <a:lumMod val="95000"/>
            </a:schemeClr>
          </a:solidFill>
        </p:spPr>
        <p:txBody>
          <a:bodyPr wrap="square">
            <a:spAutoFit/>
          </a:bodyPr>
          <a:lstStyle/>
          <a:p>
            <a:pPr lvl="0">
              <a:defRPr/>
            </a:pPr>
            <a:r>
              <a:rPr lang="en-US" sz="1100">
                <a:solidFill>
                  <a:srgbClr val="102B62"/>
                </a:solidFill>
              </a:rPr>
              <a:t>Rapid sepsis diagnostic COVID-19 Pilot study:  ED, respiratory illness PUI to triage for viral sepsis</a:t>
            </a:r>
            <a:endParaRPr kumimoji="0" lang="en-US" sz="1100" b="0" i="0" u="none" strike="noStrike" kern="1200" cap="none" spc="0" normalizeH="0" baseline="0" noProof="0">
              <a:ln>
                <a:noFill/>
              </a:ln>
              <a:solidFill>
                <a:srgbClr val="102B62"/>
              </a:solidFill>
              <a:effectLst/>
              <a:uLnTx/>
              <a:uFillTx/>
              <a:latin typeface="Arial"/>
              <a:ea typeface="+mn-ea"/>
              <a:cs typeface="+mn-cs"/>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0347" y="5010942"/>
            <a:ext cx="928670" cy="253890"/>
          </a:xfrm>
          <a:prstGeom prst="rect">
            <a:avLst/>
          </a:prstGeom>
        </p:spPr>
      </p:pic>
      <p:sp>
        <p:nvSpPr>
          <p:cNvPr id="25" name="Rectangle 24"/>
          <p:cNvSpPr/>
          <p:nvPr/>
        </p:nvSpPr>
        <p:spPr>
          <a:xfrm>
            <a:off x="8463524" y="4912345"/>
            <a:ext cx="3618845" cy="600164"/>
          </a:xfrm>
          <a:prstGeom prst="rect">
            <a:avLst/>
          </a:prstGeom>
          <a:solidFill>
            <a:schemeClr val="bg1">
              <a:lumMod val="95000"/>
            </a:schemeClr>
          </a:solidFill>
        </p:spPr>
        <p:txBody>
          <a:bodyPr wrap="square">
            <a:spAutoFit/>
          </a:bodyPr>
          <a:lstStyle/>
          <a:p>
            <a:pPr lvl="0">
              <a:defRPr/>
            </a:pPr>
            <a:r>
              <a:rPr lang="en-US" sz="1100">
                <a:solidFill>
                  <a:srgbClr val="102B62"/>
                </a:solidFill>
              </a:rPr>
              <a:t>Machine learning algorithm based on vital sign (EHR) and clinical data (MDW, FDA cleared) to detect viral sepsis </a:t>
            </a:r>
            <a:endParaRPr kumimoji="0" lang="en-US" sz="1100" b="0" i="0" u="none" strike="noStrike" kern="1200" cap="none" spc="0" normalizeH="0" baseline="0" noProof="0">
              <a:ln>
                <a:noFill/>
              </a:ln>
              <a:solidFill>
                <a:srgbClr val="102B62"/>
              </a:solidFill>
              <a:effectLst/>
              <a:uLnTx/>
              <a:uFillTx/>
              <a:latin typeface="Arial"/>
              <a:ea typeface="+mn-ea"/>
              <a:cs typeface="+mn-cs"/>
            </a:endParaRPr>
          </a:p>
        </p:txBody>
      </p:sp>
      <p:pic>
        <p:nvPicPr>
          <p:cNvPr id="26" name="Picture 6">
            <a:extLst>
              <a:ext uri="{FF2B5EF4-FFF2-40B4-BE49-F238E27FC236}">
                <a16:creationId xmlns:a16="http://schemas.microsoft.com/office/drawing/2014/main" id="{44602453-D71E-4F71-9E9F-A4945CE3E601}"/>
              </a:ext>
            </a:extLst>
          </p:cNvPr>
          <p:cNvPicPr>
            <a:picLocks noChangeAspect="1"/>
          </p:cNvPicPr>
          <p:nvPr/>
        </p:nvPicPr>
        <p:blipFill rotWithShape="1">
          <a:blip r:embed="rId6"/>
          <a:srcRect l="3519" t="33296" r="-1047" b="34958"/>
          <a:stretch/>
        </p:blipFill>
        <p:spPr>
          <a:xfrm>
            <a:off x="7309212" y="5527543"/>
            <a:ext cx="1154312" cy="398883"/>
          </a:xfrm>
          <a:prstGeom prst="rect">
            <a:avLst/>
          </a:prstGeom>
        </p:spPr>
      </p:pic>
      <p:sp>
        <p:nvSpPr>
          <p:cNvPr id="27" name="Rectangle 26"/>
          <p:cNvSpPr/>
          <p:nvPr/>
        </p:nvSpPr>
        <p:spPr>
          <a:xfrm>
            <a:off x="8463524" y="5559776"/>
            <a:ext cx="3618845" cy="430887"/>
          </a:xfrm>
          <a:prstGeom prst="rect">
            <a:avLst/>
          </a:prstGeom>
          <a:solidFill>
            <a:schemeClr val="bg1">
              <a:lumMod val="95000"/>
            </a:schemeClr>
          </a:solidFill>
        </p:spPr>
        <p:txBody>
          <a:bodyPr wrap="square">
            <a:spAutoFit/>
          </a:bodyPr>
          <a:lstStyle/>
          <a:p>
            <a:pPr lvl="0">
              <a:defRPr/>
            </a:pPr>
            <a:r>
              <a:rPr lang="en-US" sz="1100">
                <a:solidFill>
                  <a:srgbClr val="102B62"/>
                </a:solidFill>
              </a:rPr>
              <a:t>Blood based  host biomarker in vitro diagnostic to inform on sepsis  (ICU and ED)</a:t>
            </a:r>
            <a:endParaRPr kumimoji="0" lang="en-US" sz="1100" b="0" i="0" u="none" strike="noStrike" kern="1200" cap="none" spc="0" normalizeH="0" baseline="0" noProof="0">
              <a:ln>
                <a:noFill/>
              </a:ln>
              <a:solidFill>
                <a:srgbClr val="102B62"/>
              </a:solidFill>
              <a:effectLst/>
              <a:uLnTx/>
              <a:uFillTx/>
              <a:latin typeface="Arial"/>
              <a:ea typeface="+mn-ea"/>
              <a:cs typeface="+mn-cs"/>
            </a:endParaRPr>
          </a:p>
        </p:txBody>
      </p:sp>
      <p:sp>
        <p:nvSpPr>
          <p:cNvPr id="28" name="Rectangle 27"/>
          <p:cNvSpPr/>
          <p:nvPr/>
        </p:nvSpPr>
        <p:spPr>
          <a:xfrm>
            <a:off x="885600" y="4766452"/>
            <a:ext cx="3134701" cy="430887"/>
          </a:xfrm>
          <a:prstGeom prst="rect">
            <a:avLst/>
          </a:prstGeom>
          <a:solidFill>
            <a:schemeClr val="bg1">
              <a:lumMod val="95000"/>
            </a:schemeClr>
          </a:solidFill>
        </p:spPr>
        <p:txBody>
          <a:bodyPr wrap="square">
            <a:spAutoFit/>
          </a:bodyPr>
          <a:lstStyle/>
          <a:p>
            <a:pPr lvl="0">
              <a:defRPr/>
            </a:pPr>
            <a:r>
              <a:rPr lang="en-US" sz="1100">
                <a:solidFill>
                  <a:srgbClr val="102B62"/>
                </a:solidFill>
              </a:rPr>
              <a:t>Aura, an early warning platform for COVID-19 infection to facilitate early intervention</a:t>
            </a:r>
            <a:endParaRPr kumimoji="0" lang="en-US" sz="1100" b="0" i="0" u="none" strike="noStrike" kern="1200" cap="none" spc="0" normalizeH="0" baseline="0" noProof="0">
              <a:ln>
                <a:noFill/>
              </a:ln>
              <a:solidFill>
                <a:srgbClr val="102B62"/>
              </a:solidFill>
              <a:effectLst/>
              <a:uLnTx/>
              <a:uFillTx/>
              <a:latin typeface="Arial"/>
              <a:ea typeface="+mn-ea"/>
              <a:cs typeface="+mn-cs"/>
            </a:endParaRPr>
          </a:p>
        </p:txBody>
      </p:sp>
      <p:pic>
        <p:nvPicPr>
          <p:cNvPr id="1034" name="Picture 10" descr="Sonica Healt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013" y="5424103"/>
            <a:ext cx="656859" cy="43320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863908" y="5390499"/>
            <a:ext cx="3134701" cy="600164"/>
          </a:xfrm>
          <a:prstGeom prst="rect">
            <a:avLst/>
          </a:prstGeom>
          <a:solidFill>
            <a:schemeClr val="bg1">
              <a:lumMod val="95000"/>
            </a:schemeClr>
          </a:solidFill>
        </p:spPr>
        <p:txBody>
          <a:bodyPr wrap="square">
            <a:spAutoFit/>
          </a:bodyPr>
          <a:lstStyle/>
          <a:p>
            <a:pPr lvl="0">
              <a:defRPr/>
            </a:pPr>
            <a:r>
              <a:rPr lang="en-US" sz="1100">
                <a:solidFill>
                  <a:srgbClr val="102B62"/>
                </a:solidFill>
              </a:rPr>
              <a:t>Expanding on existing partnership to include early identification of COVID-19  via wearable sensors​</a:t>
            </a:r>
            <a:endParaRPr kumimoji="0" lang="en-US" sz="1100" b="0" i="0" u="none" strike="noStrike" kern="1200" cap="none" spc="0" normalizeH="0" baseline="0" noProof="0">
              <a:ln>
                <a:noFill/>
              </a:ln>
              <a:solidFill>
                <a:srgbClr val="102B62"/>
              </a:solidFill>
              <a:effectLst/>
              <a:uLnTx/>
              <a:uFillTx/>
              <a:latin typeface="Arial"/>
              <a:ea typeface="+mn-ea"/>
              <a:cs typeface="+mn-cs"/>
            </a:endParaRPr>
          </a:p>
        </p:txBody>
      </p:sp>
      <p:pic>
        <p:nvPicPr>
          <p:cNvPr id="1038" name="Picture 14" descr="Sepsis Allianc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75863" y="4738398"/>
            <a:ext cx="513612" cy="37993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4814891" y="4722669"/>
            <a:ext cx="1916703" cy="430887"/>
          </a:xfrm>
          <a:prstGeom prst="rect">
            <a:avLst/>
          </a:prstGeom>
          <a:solidFill>
            <a:schemeClr val="bg1">
              <a:lumMod val="95000"/>
            </a:schemeClr>
          </a:solidFill>
        </p:spPr>
        <p:txBody>
          <a:bodyPr wrap="square">
            <a:spAutoFit/>
          </a:bodyPr>
          <a:lstStyle/>
          <a:p>
            <a:pPr lvl="0">
              <a:defRPr/>
            </a:pPr>
            <a:r>
              <a:rPr lang="en-US" sz="1100">
                <a:solidFill>
                  <a:srgbClr val="102B62"/>
                </a:solidFill>
              </a:rPr>
              <a:t>COVID-19 webinars for Healthcare professionals</a:t>
            </a:r>
            <a:endParaRPr kumimoji="0" lang="en-US" sz="1100" b="0" i="0" u="none" strike="noStrike" kern="1200" cap="none" spc="0" normalizeH="0" baseline="0" noProof="0">
              <a:ln>
                <a:noFill/>
              </a:ln>
              <a:solidFill>
                <a:srgbClr val="102B62"/>
              </a:solidFill>
              <a:effectLst/>
              <a:uLnTx/>
              <a:uFillTx/>
              <a:latin typeface="Arial"/>
              <a:ea typeface="+mn-ea"/>
              <a:cs typeface="+mn-cs"/>
            </a:endParaRPr>
          </a:p>
        </p:txBody>
      </p:sp>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066" y="4526279"/>
            <a:ext cx="1379951" cy="262125"/>
          </a:xfrm>
          <a:prstGeom prst="rect">
            <a:avLst/>
          </a:prstGeom>
        </p:spPr>
      </p:pic>
    </p:spTree>
    <p:extLst>
      <p:ext uri="{BB962C8B-B14F-4D97-AF65-F5344CB8AC3E}">
        <p14:creationId xmlns:p14="http://schemas.microsoft.com/office/powerpoint/2010/main" val="583955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8633" y="463118"/>
            <a:ext cx="10668000" cy="6020110"/>
          </a:xfrm>
          <a:prstGeom prst="rect">
            <a:avLst/>
          </a:prstGeom>
        </p:spPr>
        <p:txBody>
          <a:bodyPr wrap="square">
            <a:spAutoFit/>
          </a:bodyPr>
          <a:lstStyle/>
          <a:p>
            <a:pPr>
              <a:lnSpc>
                <a:spcPts val="3200"/>
              </a:lnSpc>
            </a:pPr>
            <a:r>
              <a:rPr lang="en-US" sz="2000" i="1" dirty="0" smtClean="0">
                <a:latin typeface="+mj-lt"/>
              </a:rPr>
              <a:t>“</a:t>
            </a:r>
            <a:r>
              <a:rPr lang="en-US" sz="2000" i="1" dirty="0">
                <a:latin typeface="+mj-lt"/>
              </a:rPr>
              <a:t>Never doubt that a small group of thoughtful, committed citizens can change the world; indeed, it's the only thing that ever has</a:t>
            </a:r>
            <a:r>
              <a:rPr lang="en-US" sz="2000" i="1" dirty="0" smtClean="0">
                <a:latin typeface="+mj-lt"/>
              </a:rPr>
              <a:t>.”  </a:t>
            </a:r>
          </a:p>
          <a:p>
            <a:pPr>
              <a:lnSpc>
                <a:spcPts val="3200"/>
              </a:lnSpc>
            </a:pPr>
            <a:r>
              <a:rPr lang="en-US" sz="2000" i="1" dirty="0">
                <a:latin typeface="+mj-lt"/>
              </a:rPr>
              <a:t>	</a:t>
            </a:r>
            <a:r>
              <a:rPr lang="en-US" sz="2000" i="1" dirty="0" smtClean="0">
                <a:latin typeface="+mj-lt"/>
              </a:rPr>
              <a:t>							-</a:t>
            </a:r>
            <a:r>
              <a:rPr lang="en-US" sz="2000" dirty="0" smtClean="0"/>
              <a:t>Margaret Mead</a:t>
            </a:r>
          </a:p>
          <a:p>
            <a:pPr>
              <a:lnSpc>
                <a:spcPts val="3200"/>
              </a:lnSpc>
            </a:pPr>
            <a:endParaRPr lang="en-US" sz="2000" i="1" dirty="0" smtClean="0">
              <a:latin typeface="+mj-lt"/>
            </a:endParaRPr>
          </a:p>
          <a:p>
            <a:pPr>
              <a:lnSpc>
                <a:spcPct val="114000"/>
              </a:lnSpc>
            </a:pPr>
            <a:r>
              <a:rPr lang="en-US" sz="2000" i="1" dirty="0">
                <a:latin typeface="+mj-lt"/>
              </a:rPr>
              <a:t>“It is not the critic who counts; not the man who points out how the strong man stumbles, or where the doer of deeds could have done them better. </a:t>
            </a:r>
            <a:r>
              <a:rPr lang="en-US" sz="2000" b="1" i="1" dirty="0">
                <a:latin typeface="+mj-lt"/>
              </a:rPr>
              <a:t>The credit belongs to the man who is actually in the arena</a:t>
            </a:r>
            <a:r>
              <a:rPr lang="en-US" sz="2000" i="1" dirty="0">
                <a:latin typeface="+mj-lt"/>
              </a:rPr>
              <a:t>, whose face is marred by dust and sweat and blood; who strives valiantly; who errs, who comes short again and again, because there is no effort without error and shortcoming; but who does actually strive to do the deeds; who knows great enthusiasms, the great devotions; who spends himself in a worthy cause; who at the best knows in the end the triumph of high achievement, and who at the worst, if he fails, at least fails while daring greatly, so that his place shall never be with those cold and timid souls who neither know victory nor defeat</a:t>
            </a:r>
            <a:r>
              <a:rPr lang="en-US" sz="2000" i="1" dirty="0" smtClean="0">
                <a:latin typeface="+mj-lt"/>
              </a:rPr>
              <a:t>.”             </a:t>
            </a:r>
          </a:p>
          <a:p>
            <a:r>
              <a:rPr lang="en-US" sz="2000" i="1" dirty="0">
                <a:latin typeface="+mj-lt"/>
              </a:rPr>
              <a:t>	</a:t>
            </a:r>
            <a:r>
              <a:rPr lang="en-US" sz="2000" i="1" dirty="0" smtClean="0">
                <a:latin typeface="+mj-lt"/>
              </a:rPr>
              <a:t>							-</a:t>
            </a:r>
            <a:r>
              <a:rPr lang="en-US" sz="2000" dirty="0">
                <a:latin typeface="+mj-lt"/>
              </a:rPr>
              <a:t>Teddy Roosevelt</a:t>
            </a:r>
          </a:p>
          <a:p>
            <a:pPr>
              <a:lnSpc>
                <a:spcPts val="3200"/>
              </a:lnSpc>
            </a:pPr>
            <a:endParaRPr lang="en-US" sz="2400" i="1" dirty="0">
              <a:solidFill>
                <a:schemeClr val="tx1">
                  <a:lumMod val="75000"/>
                  <a:lumOff val="25000"/>
                </a:schemeClr>
              </a:solidFill>
              <a:latin typeface="+mj-lt"/>
            </a:endParaRPr>
          </a:p>
          <a:p>
            <a:pPr marL="342900" indent="-342900">
              <a:lnSpc>
                <a:spcPts val="3200"/>
              </a:lnSpc>
              <a:buFont typeface="Wingdings" panose="05000000000000000000" pitchFamily="2" charset="2"/>
              <a:buChar char="§"/>
            </a:pPr>
            <a:endParaRPr lang="en-US" sz="2000" dirty="0">
              <a:solidFill>
                <a:srgbClr val="808080"/>
              </a:solidFill>
              <a:latin typeface="+mj-lt"/>
            </a:endParaRPr>
          </a:p>
        </p:txBody>
      </p:sp>
    </p:spTree>
    <p:extLst>
      <p:ext uri="{BB962C8B-B14F-4D97-AF65-F5344CB8AC3E}">
        <p14:creationId xmlns:p14="http://schemas.microsoft.com/office/powerpoint/2010/main" val="2256212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782" y="2300905"/>
            <a:ext cx="8478982" cy="1143000"/>
          </a:xfrm>
        </p:spPr>
        <p:txBody>
          <a:bodyPr>
            <a:normAutofit/>
          </a:bodyPr>
          <a:lstStyle/>
          <a:p>
            <a:r>
              <a:rPr lang="en-US" sz="3600" dirty="0"/>
              <a:t>Questions?</a:t>
            </a:r>
          </a:p>
        </p:txBody>
      </p:sp>
      <p:pic>
        <p:nvPicPr>
          <p:cNvPr id="7" name="Picture 6">
            <a:extLst>
              <a:ext uri="{FF2B5EF4-FFF2-40B4-BE49-F238E27FC236}">
                <a16:creationId xmlns:a16="http://schemas.microsoft.com/office/drawing/2014/main" id="{E0F1D48D-C2E2-43B0-A191-F03E4E031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1" y="177801"/>
            <a:ext cx="2457585" cy="2456623"/>
          </a:xfrm>
          <a:prstGeom prst="rect">
            <a:avLst/>
          </a:prstGeom>
        </p:spPr>
      </p:pic>
      <p:pic>
        <p:nvPicPr>
          <p:cNvPr id="8" name="Picture 7" descr="A picture containing vector graphics&#10;&#10;Description generated with high confidence">
            <a:extLst>
              <a:ext uri="{FF2B5EF4-FFF2-40B4-BE49-F238E27FC236}">
                <a16:creationId xmlns:a16="http://schemas.microsoft.com/office/drawing/2014/main" id="{CC35EB5F-DB34-4E7C-9469-E6E7E855B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1" y="516930"/>
            <a:ext cx="3974924" cy="1535353"/>
          </a:xfrm>
          <a:prstGeom prst="rect">
            <a:avLst/>
          </a:prstGeom>
          <a:effectLst>
            <a:glow rad="177800">
              <a:schemeClr val="bg1">
                <a:alpha val="40000"/>
              </a:schemeClr>
            </a:glow>
          </a:effectLst>
        </p:spPr>
      </p:pic>
      <p:sp>
        <p:nvSpPr>
          <p:cNvPr id="3" name="TextBox 2"/>
          <p:cNvSpPr txBox="1"/>
          <p:nvPr/>
        </p:nvSpPr>
        <p:spPr>
          <a:xfrm>
            <a:off x="4748169" y="3639802"/>
            <a:ext cx="3527612" cy="738664"/>
          </a:xfrm>
          <a:prstGeom prst="rect">
            <a:avLst/>
          </a:prstGeom>
          <a:noFill/>
        </p:spPr>
        <p:txBody>
          <a:bodyPr wrap="square" rtlCol="0">
            <a:spAutoFit/>
          </a:bodyPr>
          <a:lstStyle/>
          <a:p>
            <a:r>
              <a:rPr lang="en-US" sz="2400" b="1">
                <a:hlinkClick r:id="rId5"/>
              </a:rPr>
              <a:t>DRIVe.hhs.gov</a:t>
            </a:r>
            <a:r>
              <a:rPr lang="en-US" sz="2400"/>
              <a:t> </a:t>
            </a:r>
          </a:p>
          <a:p>
            <a:endParaRPr lang="en-US"/>
          </a:p>
        </p:txBody>
      </p:sp>
      <p:sp>
        <p:nvSpPr>
          <p:cNvPr id="9" name="TextBox 8"/>
          <p:cNvSpPr txBox="1"/>
          <p:nvPr/>
        </p:nvSpPr>
        <p:spPr>
          <a:xfrm>
            <a:off x="4114118" y="4449807"/>
            <a:ext cx="3759200" cy="1569660"/>
          </a:xfrm>
          <a:prstGeom prst="rect">
            <a:avLst/>
          </a:prstGeom>
          <a:noFill/>
        </p:spPr>
        <p:txBody>
          <a:bodyPr wrap="square" rtlCol="0">
            <a:spAutoFit/>
          </a:bodyPr>
          <a:lstStyle/>
          <a:p>
            <a:pPr algn="ctr"/>
            <a:r>
              <a:rPr lang="en-US" sz="2400"/>
              <a:t>Sandeep Patel, PhD</a:t>
            </a:r>
          </a:p>
          <a:p>
            <a:pPr algn="ctr"/>
            <a:r>
              <a:rPr lang="en-US" sz="2400"/>
              <a:t>DRIVe Director</a:t>
            </a:r>
          </a:p>
          <a:p>
            <a:pPr algn="ctr"/>
            <a:r>
              <a:rPr lang="en-US" sz="2400">
                <a:hlinkClick r:id="rId6"/>
              </a:rPr>
              <a:t>Sandeep.Patel@hhs.gov</a:t>
            </a:r>
            <a:endParaRPr lang="en-US" sz="2400" dirty="0"/>
          </a:p>
          <a:p>
            <a:pPr algn="ctr"/>
            <a:r>
              <a:rPr lang="en-US" sz="2400"/>
              <a:t>@innovationwonk </a:t>
            </a:r>
          </a:p>
        </p:txBody>
      </p:sp>
    </p:spTree>
    <p:extLst>
      <p:ext uri="{BB962C8B-B14F-4D97-AF65-F5344CB8AC3E}">
        <p14:creationId xmlns:p14="http://schemas.microsoft.com/office/powerpoint/2010/main" val="711371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ASPR Mission</a:t>
            </a:r>
          </a:p>
        </p:txBody>
      </p:sp>
      <p:pic>
        <p:nvPicPr>
          <p:cNvPr id="6" name="Picture 5" descr="A group of people standing in a room&#10;&#10;Description generated with very high confidence">
            <a:extLst>
              <a:ext uri="{FF2B5EF4-FFF2-40B4-BE49-F238E27FC236}">
                <a16:creationId xmlns:a16="http://schemas.microsoft.com/office/drawing/2014/main" id="{7B4B267F-203F-4D38-9064-52E9DF7F5ADA}"/>
              </a:ext>
            </a:extLst>
          </p:cNvPr>
          <p:cNvPicPr>
            <a:picLocks noChangeAspect="1"/>
          </p:cNvPicPr>
          <p:nvPr/>
        </p:nvPicPr>
        <p:blipFill rotWithShape="1">
          <a:blip r:embed="rId2">
            <a:extLst>
              <a:ext uri="{28A0092B-C50C-407E-A947-70E740481C1C}">
                <a14:useLocalDpi xmlns:a14="http://schemas.microsoft.com/office/drawing/2010/main" val="0"/>
              </a:ext>
            </a:extLst>
          </a:blip>
          <a:srcRect l="58282" r="23906" b="2754"/>
          <a:stretch/>
        </p:blipFill>
        <p:spPr>
          <a:xfrm>
            <a:off x="10213944" y="95"/>
            <a:ext cx="1930400" cy="6060879"/>
          </a:xfrm>
          <a:prstGeom prst="rect">
            <a:avLst/>
          </a:prstGeom>
        </p:spPr>
      </p:pic>
      <p:pic>
        <p:nvPicPr>
          <p:cNvPr id="7" name="Picture 6" descr="A person standing next to a bag of luggage&#10;&#10;Description generated with high confidence">
            <a:extLst>
              <a:ext uri="{FF2B5EF4-FFF2-40B4-BE49-F238E27FC236}">
                <a16:creationId xmlns:a16="http://schemas.microsoft.com/office/drawing/2014/main" id="{32F0E4B5-3B5B-4F0D-A96C-D4DCD3FC7B30}"/>
              </a:ext>
            </a:extLst>
          </p:cNvPr>
          <p:cNvPicPr>
            <a:picLocks noChangeAspect="1"/>
          </p:cNvPicPr>
          <p:nvPr/>
        </p:nvPicPr>
        <p:blipFill rotWithShape="1">
          <a:blip r:embed="rId3">
            <a:extLst>
              <a:ext uri="{28A0092B-C50C-407E-A947-70E740481C1C}">
                <a14:useLocalDpi xmlns:a14="http://schemas.microsoft.com/office/drawing/2010/main" val="0"/>
              </a:ext>
            </a:extLst>
          </a:blip>
          <a:srcRect l="55245" t="2754" r="26942"/>
          <a:stretch/>
        </p:blipFill>
        <p:spPr>
          <a:xfrm>
            <a:off x="2072885" y="95"/>
            <a:ext cx="1930400" cy="6060879"/>
          </a:xfrm>
          <a:prstGeom prst="rect">
            <a:avLst/>
          </a:prstGeom>
        </p:spPr>
      </p:pic>
      <p:pic>
        <p:nvPicPr>
          <p:cNvPr id="8" name="Picture 7" descr="A picture containing sky, outdoor, helicopter, transport&#10;&#10;Description generated with very high confidence">
            <a:extLst>
              <a:ext uri="{FF2B5EF4-FFF2-40B4-BE49-F238E27FC236}">
                <a16:creationId xmlns:a16="http://schemas.microsoft.com/office/drawing/2014/main" id="{9F53170D-38BF-4E25-A57C-D0E8C434056D}"/>
              </a:ext>
            </a:extLst>
          </p:cNvPr>
          <p:cNvPicPr>
            <a:picLocks noChangeAspect="1"/>
          </p:cNvPicPr>
          <p:nvPr/>
        </p:nvPicPr>
        <p:blipFill rotWithShape="1">
          <a:blip r:embed="rId4">
            <a:extLst>
              <a:ext uri="{28A0092B-C50C-407E-A947-70E740481C1C}">
                <a14:useLocalDpi xmlns:a14="http://schemas.microsoft.com/office/drawing/2010/main" val="0"/>
              </a:ext>
            </a:extLst>
          </a:blip>
          <a:srcRect l="24740" t="-1" r="52120" b="1574"/>
          <a:stretch/>
        </p:blipFill>
        <p:spPr>
          <a:xfrm>
            <a:off x="64499" y="0"/>
            <a:ext cx="1921839" cy="6067747"/>
          </a:xfrm>
          <a:prstGeom prst="rect">
            <a:avLst/>
          </a:prstGeom>
        </p:spPr>
      </p:pic>
      <p:pic>
        <p:nvPicPr>
          <p:cNvPr id="9" name="Picture 8" descr="A picture containing indoor, person&#10;&#10;Description generated with very high confidence">
            <a:extLst>
              <a:ext uri="{FF2B5EF4-FFF2-40B4-BE49-F238E27FC236}">
                <a16:creationId xmlns:a16="http://schemas.microsoft.com/office/drawing/2014/main" id="{C81D6580-0327-4A25-A497-4C7CF746D1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248" r="41504" b="801"/>
          <a:stretch/>
        </p:blipFill>
        <p:spPr>
          <a:xfrm>
            <a:off x="8197370" y="142"/>
            <a:ext cx="1914591" cy="6057445"/>
          </a:xfrm>
          <a:prstGeom prst="rect">
            <a:avLst/>
          </a:prstGeom>
        </p:spPr>
      </p:pic>
      <p:grpSp>
        <p:nvGrpSpPr>
          <p:cNvPr id="10" name="Group 9">
            <a:extLst>
              <a:ext uri="{FF2B5EF4-FFF2-40B4-BE49-F238E27FC236}">
                <a16:creationId xmlns:a16="http://schemas.microsoft.com/office/drawing/2014/main" id="{F2C8F581-F4A5-4797-9896-0FA9D2EF4BF7}"/>
              </a:ext>
            </a:extLst>
          </p:cNvPr>
          <p:cNvGrpSpPr/>
          <p:nvPr/>
        </p:nvGrpSpPr>
        <p:grpSpPr>
          <a:xfrm>
            <a:off x="3798786" y="1177632"/>
            <a:ext cx="4602708" cy="4602708"/>
            <a:chOff x="2089629" y="247185"/>
            <a:chExt cx="3452031" cy="3452031"/>
          </a:xfrm>
        </p:grpSpPr>
        <p:pic>
          <p:nvPicPr>
            <p:cNvPr id="11" name="Picture 10">
              <a:extLst>
                <a:ext uri="{FF2B5EF4-FFF2-40B4-BE49-F238E27FC236}">
                  <a16:creationId xmlns:a16="http://schemas.microsoft.com/office/drawing/2014/main" id="{E1C718AD-33CE-4DC6-BF22-F7A50544AB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9629" y="247185"/>
              <a:ext cx="3452031" cy="3452031"/>
            </a:xfrm>
            <a:prstGeom prst="rect">
              <a:avLst/>
            </a:prstGeom>
            <a:effectLst/>
            <a:scene3d>
              <a:camera prst="orthographicFront"/>
              <a:lightRig rig="threePt" dir="t"/>
            </a:scene3d>
            <a:sp3d>
              <a:bevelT/>
            </a:sp3d>
          </p:spPr>
        </p:pic>
        <p:sp>
          <p:nvSpPr>
            <p:cNvPr id="12" name="TextBox 11">
              <a:extLst>
                <a:ext uri="{FF2B5EF4-FFF2-40B4-BE49-F238E27FC236}">
                  <a16:creationId xmlns:a16="http://schemas.microsoft.com/office/drawing/2014/main" id="{B37A3B57-08CE-460F-8101-3E6FF54D2551}"/>
                </a:ext>
              </a:extLst>
            </p:cNvPr>
            <p:cNvSpPr txBox="1"/>
            <p:nvPr/>
          </p:nvSpPr>
          <p:spPr>
            <a:xfrm>
              <a:off x="2664220" y="1021152"/>
              <a:ext cx="2362200" cy="2008242"/>
            </a:xfrm>
            <a:prstGeom prst="rect">
              <a:avLst/>
            </a:prstGeom>
            <a:noFill/>
          </p:spPr>
          <p:txBody>
            <a:bodyPr wrap="square" rtlCol="0">
              <a:spAutoFit/>
            </a:bodyPr>
            <a:lstStyle/>
            <a:p>
              <a:pPr algn="ctr" defTabSz="1219170"/>
              <a:r>
                <a:rPr lang="en-US" sz="2800" b="1">
                  <a:solidFill>
                    <a:srgbClr val="000000"/>
                  </a:solidFill>
                  <a:latin typeface="Arial"/>
                </a:rPr>
                <a:t>Save Lives </a:t>
              </a:r>
              <a:br>
                <a:rPr lang="en-US" sz="2800" b="1">
                  <a:solidFill>
                    <a:srgbClr val="000000"/>
                  </a:solidFill>
                  <a:latin typeface="Arial"/>
                </a:rPr>
              </a:br>
              <a:r>
                <a:rPr lang="en-US" sz="2800" b="1">
                  <a:solidFill>
                    <a:srgbClr val="000000"/>
                  </a:solidFill>
                  <a:latin typeface="Arial"/>
                </a:rPr>
                <a:t>and Protect Americans from 21st Century Health Security Threats</a:t>
              </a:r>
            </a:p>
          </p:txBody>
        </p:sp>
      </p:grpSp>
    </p:spTree>
    <p:extLst>
      <p:ext uri="{BB962C8B-B14F-4D97-AF65-F5344CB8AC3E}">
        <p14:creationId xmlns:p14="http://schemas.microsoft.com/office/powerpoint/2010/main" val="350640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D0670-9863-4C18-8A96-28F4D0279271}"/>
              </a:ext>
            </a:extLst>
          </p:cNvPr>
          <p:cNvSpPr>
            <a:spLocks noGrp="1"/>
          </p:cNvSpPr>
          <p:nvPr>
            <p:ph type="title"/>
          </p:nvPr>
        </p:nvSpPr>
        <p:spPr/>
        <p:txBody>
          <a:bodyPr/>
          <a:lstStyle/>
          <a:p>
            <a:r>
              <a:rPr lang="en-US" dirty="0"/>
              <a:t>How to Contact BARDA</a:t>
            </a:r>
          </a:p>
        </p:txBody>
      </p:sp>
      <p:grpSp>
        <p:nvGrpSpPr>
          <p:cNvPr id="26" name="Group 25">
            <a:extLst>
              <a:ext uri="{FF2B5EF4-FFF2-40B4-BE49-F238E27FC236}">
                <a16:creationId xmlns:a16="http://schemas.microsoft.com/office/drawing/2014/main" id="{1B99E63C-3977-4F81-A0D0-DB3FDCC60390}"/>
              </a:ext>
            </a:extLst>
          </p:cNvPr>
          <p:cNvGrpSpPr/>
          <p:nvPr/>
        </p:nvGrpSpPr>
        <p:grpSpPr>
          <a:xfrm>
            <a:off x="1593545" y="5030857"/>
            <a:ext cx="5912556" cy="806923"/>
            <a:chOff x="1894464" y="3834787"/>
            <a:chExt cx="4434417" cy="605192"/>
          </a:xfrm>
        </p:grpSpPr>
        <p:sp>
          <p:nvSpPr>
            <p:cNvPr id="27" name="Content Placeholder 2">
              <a:extLst>
                <a:ext uri="{FF2B5EF4-FFF2-40B4-BE49-F238E27FC236}">
                  <a16:creationId xmlns:a16="http://schemas.microsoft.com/office/drawing/2014/main" id="{7E5E95CF-A526-4F1D-82BE-6FE8B5A16ADB}"/>
                </a:ext>
              </a:extLst>
            </p:cNvPr>
            <p:cNvSpPr txBox="1">
              <a:spLocks/>
            </p:cNvSpPr>
            <p:nvPr/>
          </p:nvSpPr>
          <p:spPr>
            <a:xfrm>
              <a:off x="3886580" y="3834787"/>
              <a:ext cx="2442301" cy="605192"/>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40" rtl="0" eaLnBrk="1" fontAlgn="auto" latinLnBrk="0" hangingPunct="1">
                <a:lnSpc>
                  <a:spcPct val="100000"/>
                </a:lnSpc>
                <a:spcBef>
                  <a:spcPts val="400"/>
                </a:spcBef>
                <a:spcAft>
                  <a:spcPts val="400"/>
                </a:spcAft>
                <a:buClrTx/>
                <a:buSzTx/>
                <a:buFont typeface="Arial" panose="020B0604020202020204" pitchFamily="34" charset="0"/>
                <a:buNone/>
                <a:tabLst/>
                <a:defRPr/>
              </a:pPr>
              <a:r>
                <a:rPr kumimoji="0" lang="en-US" sz="1867"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2"/>
                </a:rPr>
                <a:t>www.usajobs.gov</a:t>
              </a:r>
              <a:r>
                <a:rPr kumimoji="0" lang="en-US" sz="1867"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1867" b="0" i="0" u="none" strike="noStrike" kern="1200" cap="none" spc="0" normalizeH="0" baseline="0" noProof="0" dirty="0">
                  <a:ln>
                    <a:noFill/>
                  </a:ln>
                  <a:solidFill>
                    <a:srgbClr val="102B62"/>
                  </a:solidFill>
                  <a:effectLst/>
                  <a:uLnTx/>
                  <a:uFillTx/>
                  <a:latin typeface="Arial" panose="020B0604020202020204" pitchFamily="34" charset="0"/>
                  <a:ea typeface="+mn-ea"/>
                  <a:cs typeface="Arial" panose="020B0604020202020204" pitchFamily="34" charset="0"/>
                </a:rPr>
                <a:t/>
              </a:r>
              <a:br>
                <a:rPr kumimoji="0" lang="en-US" sz="1867" b="0" i="0" u="none" strike="noStrike" kern="1200" cap="none" spc="0" normalizeH="0" baseline="0" noProof="0" dirty="0">
                  <a:ln>
                    <a:noFill/>
                  </a:ln>
                  <a:solidFill>
                    <a:srgbClr val="102B62"/>
                  </a:solidFill>
                  <a:effectLst/>
                  <a:uLnTx/>
                  <a:uFillTx/>
                  <a:latin typeface="Arial" panose="020B0604020202020204" pitchFamily="34" charset="0"/>
                  <a:ea typeface="+mn-ea"/>
                  <a:cs typeface="Arial" panose="020B0604020202020204" pitchFamily="34" charset="0"/>
                </a:rPr>
              </a:br>
              <a:r>
                <a:rPr kumimoji="0" lang="en-US" sz="1867"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Join the team!</a:t>
              </a:r>
            </a:p>
          </p:txBody>
        </p:sp>
        <p:pic>
          <p:nvPicPr>
            <p:cNvPr id="31" name="Picture 30">
              <a:extLst>
                <a:ext uri="{FF2B5EF4-FFF2-40B4-BE49-F238E27FC236}">
                  <a16:creationId xmlns:a16="http://schemas.microsoft.com/office/drawing/2014/main" id="{C9ACAA69-EAB8-415B-AB83-1213585544C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94464" y="3898151"/>
              <a:ext cx="1927143" cy="478464"/>
            </a:xfrm>
            <a:prstGeom prst="rect">
              <a:avLst/>
            </a:prstGeom>
          </p:spPr>
        </p:pic>
      </p:grpSp>
      <p:grpSp>
        <p:nvGrpSpPr>
          <p:cNvPr id="20" name="Group 19">
            <a:extLst>
              <a:ext uri="{FF2B5EF4-FFF2-40B4-BE49-F238E27FC236}">
                <a16:creationId xmlns:a16="http://schemas.microsoft.com/office/drawing/2014/main" id="{4DD7001C-3726-4795-89E7-99FE5DFD596C}"/>
              </a:ext>
            </a:extLst>
          </p:cNvPr>
          <p:cNvGrpSpPr/>
          <p:nvPr/>
        </p:nvGrpSpPr>
        <p:grpSpPr>
          <a:xfrm>
            <a:off x="9164110" y="1533171"/>
            <a:ext cx="3595500" cy="2914584"/>
            <a:chOff x="6873082" y="1149878"/>
            <a:chExt cx="2696625" cy="2185938"/>
          </a:xfrm>
        </p:grpSpPr>
        <p:grpSp>
          <p:nvGrpSpPr>
            <p:cNvPr id="22" name="Group 21">
              <a:extLst>
                <a:ext uri="{FF2B5EF4-FFF2-40B4-BE49-F238E27FC236}">
                  <a16:creationId xmlns:a16="http://schemas.microsoft.com/office/drawing/2014/main" id="{652CC8FC-B7A4-47EA-998B-8257680EC749}"/>
                </a:ext>
              </a:extLst>
            </p:cNvPr>
            <p:cNvGrpSpPr/>
            <p:nvPr/>
          </p:nvGrpSpPr>
          <p:grpSpPr>
            <a:xfrm>
              <a:off x="6873082" y="1149878"/>
              <a:ext cx="2696625" cy="2185938"/>
              <a:chOff x="3888652" y="1149878"/>
              <a:chExt cx="2294567" cy="1860022"/>
            </a:xfrm>
          </p:grpSpPr>
          <p:pic>
            <p:nvPicPr>
              <p:cNvPr id="15" name="Picture 14">
                <a:extLst>
                  <a:ext uri="{FF2B5EF4-FFF2-40B4-BE49-F238E27FC236}">
                    <a16:creationId xmlns:a16="http://schemas.microsoft.com/office/drawing/2014/main" id="{A7DE146B-25C3-4C63-8796-74CA9B16C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8652" y="1149878"/>
                <a:ext cx="2294567" cy="1312189"/>
              </a:xfrm>
              <a:prstGeom prst="rect">
                <a:avLst/>
              </a:prstGeom>
            </p:spPr>
          </p:pic>
          <p:sp>
            <p:nvSpPr>
              <p:cNvPr id="18" name="Content Placeholder 2">
                <a:extLst>
                  <a:ext uri="{FF2B5EF4-FFF2-40B4-BE49-F238E27FC236}">
                    <a16:creationId xmlns:a16="http://schemas.microsoft.com/office/drawing/2014/main" id="{415A18D4-F4FB-408A-867A-006E0F894281}"/>
                  </a:ext>
                </a:extLst>
              </p:cNvPr>
              <p:cNvSpPr txBox="1">
                <a:spLocks/>
              </p:cNvSpPr>
              <p:nvPr/>
            </p:nvSpPr>
            <p:spPr>
              <a:xfrm>
                <a:off x="4144405" y="2374331"/>
                <a:ext cx="1707307" cy="635569"/>
              </a:xfrm>
              <a:prstGeom prst="rect">
                <a:avLst/>
              </a:prstGeom>
            </p:spPr>
            <p:txBody>
              <a:bodyPr vert="horz" lIns="121920" tIns="60960" rIns="121920" bIns="6096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4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67"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5"/>
                  </a:rPr>
                  <a:t>drive.hhs.gov</a:t>
                </a:r>
                <a:r>
                  <a:rPr kumimoji="0" lang="en-US" sz="1333" b="0" i="0" u="none" strike="noStrike" kern="1200" cap="none" spc="0" normalizeH="0" baseline="0" noProof="0" dirty="0">
                    <a:ln>
                      <a:noFill/>
                    </a:ln>
                    <a:solidFill>
                      <a:srgbClr val="102B62"/>
                    </a:solidFill>
                    <a:effectLst/>
                    <a:uLnTx/>
                    <a:uFillTx/>
                    <a:latin typeface="Arial" panose="020B0604020202020204" pitchFamily="34" charset="0"/>
                    <a:ea typeface="+mn-ea"/>
                    <a:cs typeface="Arial" panose="020B0604020202020204" pitchFamily="34" charset="0"/>
                  </a:rPr>
                  <a:t/>
                </a:r>
                <a:br>
                  <a:rPr kumimoji="0" lang="en-US" sz="1333" b="0" i="0" u="none" strike="noStrike" kern="1200" cap="none" spc="0" normalizeH="0" baseline="0" noProof="0" dirty="0">
                    <a:ln>
                      <a:noFill/>
                    </a:ln>
                    <a:solidFill>
                      <a:srgbClr val="102B62"/>
                    </a:solidFill>
                    <a:effectLst/>
                    <a:uLnTx/>
                    <a:uFillTx/>
                    <a:latin typeface="Arial" panose="020B0604020202020204" pitchFamily="34" charset="0"/>
                    <a:ea typeface="+mn-ea"/>
                    <a:cs typeface="Arial" panose="020B0604020202020204" pitchFamily="34" charset="0"/>
                  </a:rPr>
                </a:br>
                <a:r>
                  <a:rPr kumimoji="0" lang="en-US" sz="1467"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Learn about </a:t>
                </a:r>
                <a:r>
                  <a:rPr kumimoji="0" lang="en-US" sz="1467" b="0"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DRIVe</a:t>
                </a:r>
                <a:r>
                  <a:rPr kumimoji="0" lang="en-US" sz="1467"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including our Accelerator Network and EZ BAA</a:t>
                </a:r>
              </a:p>
            </p:txBody>
          </p:sp>
        </p:grpSp>
        <p:grpSp>
          <p:nvGrpSpPr>
            <p:cNvPr id="25" name="Group 24">
              <a:extLst>
                <a:ext uri="{FF2B5EF4-FFF2-40B4-BE49-F238E27FC236}">
                  <a16:creationId xmlns:a16="http://schemas.microsoft.com/office/drawing/2014/main" id="{890E5D49-1695-46BF-B97C-B7A7A7907CED}"/>
                </a:ext>
              </a:extLst>
            </p:cNvPr>
            <p:cNvGrpSpPr/>
            <p:nvPr/>
          </p:nvGrpSpPr>
          <p:grpSpPr>
            <a:xfrm>
              <a:off x="7923389" y="1378303"/>
              <a:ext cx="614919" cy="247755"/>
              <a:chOff x="3346475" y="725876"/>
              <a:chExt cx="379754" cy="153006"/>
            </a:xfrm>
          </p:grpSpPr>
          <p:pic>
            <p:nvPicPr>
              <p:cNvPr id="30" name="Picture 29">
                <a:extLst>
                  <a:ext uri="{FF2B5EF4-FFF2-40B4-BE49-F238E27FC236}">
                    <a16:creationId xmlns:a16="http://schemas.microsoft.com/office/drawing/2014/main" id="{28B34F64-C095-4F55-B1BA-3002583178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6386"/>
              <a:stretch/>
            </p:blipFill>
            <p:spPr>
              <a:xfrm>
                <a:off x="3390469" y="850647"/>
                <a:ext cx="300688" cy="28235"/>
              </a:xfrm>
              <a:prstGeom prst="rect">
                <a:avLst/>
              </a:prstGeom>
            </p:spPr>
          </p:pic>
          <p:pic>
            <p:nvPicPr>
              <p:cNvPr id="32" name="Picture 31">
                <a:extLst>
                  <a:ext uri="{FF2B5EF4-FFF2-40B4-BE49-F238E27FC236}">
                    <a16:creationId xmlns:a16="http://schemas.microsoft.com/office/drawing/2014/main" id="{74A164A0-A3E3-49EA-8C6D-714C2433185C}"/>
                  </a:ext>
                </a:extLst>
              </p:cNvPr>
              <p:cNvPicPr>
                <a:picLocks noChangeAspect="1"/>
              </p:cNvPicPr>
              <p:nvPr/>
            </p:nvPicPr>
            <p:blipFill>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346475" y="725876"/>
                <a:ext cx="379754" cy="146460"/>
              </a:xfrm>
              <a:prstGeom prst="roundRect">
                <a:avLst>
                  <a:gd name="adj" fmla="val 8594"/>
                </a:avLst>
              </a:prstGeom>
              <a:noFill/>
              <a:ln>
                <a:noFill/>
              </a:ln>
              <a:effectLst/>
            </p:spPr>
          </p:pic>
        </p:grpSp>
        <p:pic>
          <p:nvPicPr>
            <p:cNvPr id="33" name="Picture 32">
              <a:extLst>
                <a:ext uri="{FF2B5EF4-FFF2-40B4-BE49-F238E27FC236}">
                  <a16:creationId xmlns:a16="http://schemas.microsoft.com/office/drawing/2014/main" id="{D2D480F1-50B6-446A-B16C-9D9C3BA266D1}"/>
                </a:ext>
              </a:extLst>
            </p:cNvPr>
            <p:cNvPicPr>
              <a:picLocks noChangeAspect="1"/>
            </p:cNvPicPr>
            <p:nvPr/>
          </p:nvPicPr>
          <p:blipFill>
            <a:blip r:embed="rId8"/>
            <a:stretch>
              <a:fillRect/>
            </a:stretch>
          </p:blipFill>
          <p:spPr>
            <a:xfrm>
              <a:off x="7700399" y="1615457"/>
              <a:ext cx="1063710" cy="659200"/>
            </a:xfrm>
            <a:prstGeom prst="rect">
              <a:avLst/>
            </a:prstGeom>
          </p:spPr>
        </p:pic>
      </p:grpSp>
      <p:grpSp>
        <p:nvGrpSpPr>
          <p:cNvPr id="13" name="Group 12">
            <a:extLst>
              <a:ext uri="{FF2B5EF4-FFF2-40B4-BE49-F238E27FC236}">
                <a16:creationId xmlns:a16="http://schemas.microsoft.com/office/drawing/2014/main" id="{E23FA79F-D1AC-4132-8EBA-80CFD08C0C51}"/>
              </a:ext>
            </a:extLst>
          </p:cNvPr>
          <p:cNvGrpSpPr/>
          <p:nvPr/>
        </p:nvGrpSpPr>
        <p:grpSpPr>
          <a:xfrm>
            <a:off x="2977587" y="1533174"/>
            <a:ext cx="3595500" cy="3102012"/>
            <a:chOff x="2233190" y="1149880"/>
            <a:chExt cx="2696625" cy="2326509"/>
          </a:xfrm>
        </p:grpSpPr>
        <p:pic>
          <p:nvPicPr>
            <p:cNvPr id="14" name="Picture 13">
              <a:extLst>
                <a:ext uri="{FF2B5EF4-FFF2-40B4-BE49-F238E27FC236}">
                  <a16:creationId xmlns:a16="http://schemas.microsoft.com/office/drawing/2014/main" id="{689AA19C-61BF-47AB-B672-80B1668D09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3190" y="1149880"/>
              <a:ext cx="2696625" cy="1542112"/>
            </a:xfrm>
            <a:prstGeom prst="rect">
              <a:avLst/>
            </a:prstGeom>
          </p:spPr>
        </p:pic>
        <p:sp>
          <p:nvSpPr>
            <p:cNvPr id="17" name="Content Placeholder 2">
              <a:extLst>
                <a:ext uri="{FF2B5EF4-FFF2-40B4-BE49-F238E27FC236}">
                  <a16:creationId xmlns:a16="http://schemas.microsoft.com/office/drawing/2014/main" id="{F05127EE-9DC4-4A67-ACDD-8D73A76F22E5}"/>
                </a:ext>
              </a:extLst>
            </p:cNvPr>
            <p:cNvSpPr txBox="1">
              <a:spLocks/>
            </p:cNvSpPr>
            <p:nvPr/>
          </p:nvSpPr>
          <p:spPr>
            <a:xfrm>
              <a:off x="2532222" y="2588883"/>
              <a:ext cx="2073349" cy="887506"/>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4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67" b="1" i="0" u="none" strike="noStrike" kern="1200" cap="none" spc="0" normalizeH="0" baseline="0" noProof="0" dirty="0">
                  <a:ln>
                    <a:noFill/>
                  </a:ln>
                  <a:solidFill>
                    <a:srgbClr val="102B62"/>
                  </a:solidFill>
                  <a:effectLst/>
                  <a:uLnTx/>
                  <a:uFillTx/>
                  <a:latin typeface="Arial" panose="020B0604020202020204" pitchFamily="34" charset="0"/>
                  <a:ea typeface="+mn-ea"/>
                  <a:cs typeface="Arial" panose="020B0604020202020204" pitchFamily="34" charset="0"/>
                  <a:hlinkClick r:id="rId9"/>
                </a:rPr>
                <a:t>beta.sam.gov/</a:t>
              </a:r>
              <a:r>
                <a:rPr kumimoji="0" lang="en-US" sz="1467" b="1" i="0" u="none" strike="noStrike" kern="1200" cap="none" spc="0" normalizeH="0" baseline="0" noProof="0" dirty="0">
                  <a:ln>
                    <a:noFill/>
                  </a:ln>
                  <a:solidFill>
                    <a:srgbClr val="102B62"/>
                  </a:solidFill>
                  <a:effectLst/>
                  <a:uLnTx/>
                  <a:uFillTx/>
                  <a:latin typeface="Arial" panose="020B0604020202020204" pitchFamily="34" charset="0"/>
                  <a:ea typeface="+mn-ea"/>
                  <a:cs typeface="Arial" panose="020B0604020202020204" pitchFamily="34" charset="0"/>
                </a:rPr>
                <a:t/>
              </a:r>
              <a:br>
                <a:rPr kumimoji="0" lang="en-US" sz="1467" b="1" i="0" u="none" strike="noStrike" kern="1200" cap="none" spc="0" normalizeH="0" baseline="0" noProof="0" dirty="0">
                  <a:ln>
                    <a:noFill/>
                  </a:ln>
                  <a:solidFill>
                    <a:srgbClr val="102B62"/>
                  </a:solidFill>
                  <a:effectLst/>
                  <a:uLnTx/>
                  <a:uFillTx/>
                  <a:latin typeface="Arial" panose="020B0604020202020204" pitchFamily="34" charset="0"/>
                  <a:ea typeface="+mn-ea"/>
                  <a:cs typeface="Arial" panose="020B0604020202020204" pitchFamily="34" charset="0"/>
                </a:rPr>
              </a:br>
              <a:r>
                <a:rPr kumimoji="0" lang="en-US" sz="1467"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Official announcements and info for all government contract solicitations</a:t>
              </a:r>
            </a:p>
          </p:txBody>
        </p:sp>
        <p:pic>
          <p:nvPicPr>
            <p:cNvPr id="1026" name="Picture 2" descr="Image result for beta sam gov logo">
              <a:extLst>
                <a:ext uri="{FF2B5EF4-FFF2-40B4-BE49-F238E27FC236}">
                  <a16:creationId xmlns:a16="http://schemas.microsoft.com/office/drawing/2014/main" id="{454E81A2-82B5-485B-A1FF-9EFEB70B9D53}"/>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2128" y="1474386"/>
              <a:ext cx="713535" cy="7089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93E83C48-1087-4B95-8A54-52651EB7D33A}"/>
              </a:ext>
            </a:extLst>
          </p:cNvPr>
          <p:cNvGrpSpPr/>
          <p:nvPr/>
        </p:nvGrpSpPr>
        <p:grpSpPr>
          <a:xfrm>
            <a:off x="-426237" y="1533172"/>
            <a:ext cx="3906061" cy="3157363"/>
            <a:chOff x="-319678" y="1149879"/>
            <a:chExt cx="2929546" cy="2368022"/>
          </a:xfrm>
        </p:grpSpPr>
        <p:pic>
          <p:nvPicPr>
            <p:cNvPr id="4" name="Picture 3">
              <a:extLst>
                <a:ext uri="{FF2B5EF4-FFF2-40B4-BE49-F238E27FC236}">
                  <a16:creationId xmlns:a16="http://schemas.microsoft.com/office/drawing/2014/main" id="{DD49E066-7428-4BA9-BE20-F317A221E8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678" y="1149879"/>
              <a:ext cx="2929546" cy="1542113"/>
            </a:xfrm>
            <a:prstGeom prst="rect">
              <a:avLst/>
            </a:prstGeom>
          </p:spPr>
        </p:pic>
        <p:sp>
          <p:nvSpPr>
            <p:cNvPr id="6" name="Content Placeholder 2">
              <a:extLst>
                <a:ext uri="{FF2B5EF4-FFF2-40B4-BE49-F238E27FC236}">
                  <a16:creationId xmlns:a16="http://schemas.microsoft.com/office/drawing/2014/main" id="{10B8D280-37CE-4A63-B7E8-E72BBAE7D7D2}"/>
                </a:ext>
              </a:extLst>
            </p:cNvPr>
            <p:cNvSpPr txBox="1">
              <a:spLocks/>
            </p:cNvSpPr>
            <p:nvPr/>
          </p:nvSpPr>
          <p:spPr>
            <a:xfrm>
              <a:off x="-50180" y="2588882"/>
              <a:ext cx="2390551" cy="929019"/>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4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67" b="1" i="0" u="none" strike="noStrike" kern="1200" cap="none" spc="0" normalizeH="0" baseline="0" noProof="0" dirty="0">
                  <a:ln>
                    <a:noFill/>
                  </a:ln>
                  <a:solidFill>
                    <a:srgbClr val="102B62"/>
                  </a:solidFill>
                  <a:effectLst/>
                  <a:uLnTx/>
                  <a:uFillTx/>
                  <a:latin typeface="Arial" panose="020B0604020202020204" pitchFamily="34" charset="0"/>
                  <a:ea typeface="+mn-ea"/>
                  <a:cs typeface="Arial" panose="020B0604020202020204" pitchFamily="34" charset="0"/>
                  <a:hlinkClick r:id="rId12"/>
                </a:rPr>
                <a:t>medicalcountermeasures.gov </a:t>
              </a:r>
              <a:r>
                <a:rPr kumimoji="0" lang="en-US" sz="1333" b="0" i="0" u="none" strike="noStrike" kern="1200" cap="none" spc="0" normalizeH="0" baseline="0" noProof="0" dirty="0">
                  <a:ln>
                    <a:noFill/>
                  </a:ln>
                  <a:solidFill>
                    <a:srgbClr val="102B62"/>
                  </a:solidFill>
                  <a:effectLst/>
                  <a:uLnTx/>
                  <a:uFillTx/>
                  <a:latin typeface="Arial" panose="020B0604020202020204" pitchFamily="34" charset="0"/>
                  <a:ea typeface="+mn-ea"/>
                  <a:cs typeface="Arial" panose="020B0604020202020204" pitchFamily="34" charset="0"/>
                </a:rPr>
                <a:t/>
              </a:r>
              <a:br>
                <a:rPr kumimoji="0" lang="en-US" sz="1333" b="0" i="0" u="none" strike="noStrike" kern="1200" cap="none" spc="0" normalizeH="0" baseline="0" noProof="0" dirty="0">
                  <a:ln>
                    <a:noFill/>
                  </a:ln>
                  <a:solidFill>
                    <a:srgbClr val="102B62"/>
                  </a:solidFill>
                  <a:effectLst/>
                  <a:uLnTx/>
                  <a:uFillTx/>
                  <a:latin typeface="Arial" panose="020B0604020202020204" pitchFamily="34" charset="0"/>
                  <a:ea typeface="+mn-ea"/>
                  <a:cs typeface="Arial" panose="020B0604020202020204" pitchFamily="34" charset="0"/>
                </a:rPr>
              </a:br>
              <a:r>
                <a:rPr kumimoji="0" lang="en-US" sz="1467"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Portal to BARDA: </a:t>
              </a:r>
              <a:r>
                <a:rPr kumimoji="0" lang="en-US" sz="1467"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Register to request a </a:t>
              </a:r>
              <a:r>
                <a:rPr kumimoji="0" lang="en-US" sz="1467" b="1"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TechWatch</a:t>
              </a:r>
              <a:r>
                <a:rPr kumimoji="0" lang="en-US" sz="1467"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meeting!</a:t>
              </a:r>
              <a:endParaRPr kumimoji="0" lang="en-US" sz="1333"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34" name="Group 33">
              <a:extLst>
                <a:ext uri="{FF2B5EF4-FFF2-40B4-BE49-F238E27FC236}">
                  <a16:creationId xmlns:a16="http://schemas.microsoft.com/office/drawing/2014/main" id="{4A91B93B-CD46-4D18-8881-A41C781E2E35}"/>
                </a:ext>
              </a:extLst>
            </p:cNvPr>
            <p:cNvGrpSpPr/>
            <p:nvPr/>
          </p:nvGrpSpPr>
          <p:grpSpPr>
            <a:xfrm>
              <a:off x="378484" y="1426635"/>
              <a:ext cx="1494462" cy="736596"/>
              <a:chOff x="-1908101" y="899002"/>
              <a:chExt cx="1533222" cy="755700"/>
            </a:xfrm>
          </p:grpSpPr>
          <p:pic>
            <p:nvPicPr>
              <p:cNvPr id="35" name="Picture 34">
                <a:extLst>
                  <a:ext uri="{FF2B5EF4-FFF2-40B4-BE49-F238E27FC236}">
                    <a16:creationId xmlns:a16="http://schemas.microsoft.com/office/drawing/2014/main" id="{0D29E5FE-83B1-4472-931F-C5B574A8558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7710"/>
              <a:stretch/>
            </p:blipFill>
            <p:spPr>
              <a:xfrm>
                <a:off x="-1908101" y="1331409"/>
                <a:ext cx="1533222" cy="323293"/>
              </a:xfrm>
              <a:prstGeom prst="rect">
                <a:avLst/>
              </a:prstGeom>
            </p:spPr>
          </p:pic>
          <p:pic>
            <p:nvPicPr>
              <p:cNvPr id="36" name="Picture 35">
                <a:extLst>
                  <a:ext uri="{FF2B5EF4-FFF2-40B4-BE49-F238E27FC236}">
                    <a16:creationId xmlns:a16="http://schemas.microsoft.com/office/drawing/2014/main" id="{7C0C8DB9-232F-4FD1-AD53-17167DE85953}"/>
                  </a:ext>
                </a:extLst>
              </p:cNvPr>
              <p:cNvPicPr>
                <a:picLocks noChangeAspect="1"/>
              </p:cNvPicPr>
              <p:nvPr/>
            </p:nvPicPr>
            <p:blipFill rotWithShape="1">
              <a:blip r:embed="rId14">
                <a:extLst>
                  <a:ext uri="{28A0092B-C50C-407E-A947-70E740481C1C}">
                    <a14:useLocalDpi xmlns:a14="http://schemas.microsoft.com/office/drawing/2010/main" val="0"/>
                  </a:ext>
                </a:extLst>
              </a:blip>
              <a:srcRect r="82007"/>
              <a:stretch/>
            </p:blipFill>
            <p:spPr>
              <a:xfrm>
                <a:off x="-1380802" y="899002"/>
                <a:ext cx="596652" cy="575384"/>
              </a:xfrm>
              <a:prstGeom prst="rect">
                <a:avLst/>
              </a:prstGeom>
            </p:spPr>
          </p:pic>
        </p:grpSp>
      </p:grpSp>
      <p:grpSp>
        <p:nvGrpSpPr>
          <p:cNvPr id="19" name="Group 18">
            <a:extLst>
              <a:ext uri="{FF2B5EF4-FFF2-40B4-BE49-F238E27FC236}">
                <a16:creationId xmlns:a16="http://schemas.microsoft.com/office/drawing/2014/main" id="{96EA8BB5-5BB2-455A-8E22-0C8349AF8BBF}"/>
              </a:ext>
            </a:extLst>
          </p:cNvPr>
          <p:cNvGrpSpPr/>
          <p:nvPr/>
        </p:nvGrpSpPr>
        <p:grpSpPr>
          <a:xfrm>
            <a:off x="6070847" y="1533171"/>
            <a:ext cx="3595500" cy="3244392"/>
            <a:chOff x="4553135" y="1149878"/>
            <a:chExt cx="2696625" cy="2433294"/>
          </a:xfrm>
        </p:grpSpPr>
        <p:pic>
          <p:nvPicPr>
            <p:cNvPr id="10" name="Picture 9">
              <a:extLst>
                <a:ext uri="{FF2B5EF4-FFF2-40B4-BE49-F238E27FC236}">
                  <a16:creationId xmlns:a16="http://schemas.microsoft.com/office/drawing/2014/main" id="{46F365E7-9B1B-4958-B2E0-A63ECEB453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3135" y="1149878"/>
              <a:ext cx="2696625" cy="1542113"/>
            </a:xfrm>
            <a:prstGeom prst="rect">
              <a:avLst/>
            </a:prstGeom>
          </p:spPr>
        </p:pic>
        <p:sp>
          <p:nvSpPr>
            <p:cNvPr id="11" name="Content Placeholder 2">
              <a:extLst>
                <a:ext uri="{FF2B5EF4-FFF2-40B4-BE49-F238E27FC236}">
                  <a16:creationId xmlns:a16="http://schemas.microsoft.com/office/drawing/2014/main" id="{AFDB1EB2-17FA-4580-A144-6373A114437F}"/>
                </a:ext>
              </a:extLst>
            </p:cNvPr>
            <p:cNvSpPr txBox="1">
              <a:spLocks/>
            </p:cNvSpPr>
            <p:nvPr/>
          </p:nvSpPr>
          <p:spPr>
            <a:xfrm>
              <a:off x="4674547" y="2588881"/>
              <a:ext cx="2434852" cy="994291"/>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4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67"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15"/>
                </a:rPr>
                <a:t>phe.gov/BARDA</a:t>
              </a:r>
              <a:r>
                <a:rPr kumimoji="0" lang="en-US" sz="1333" b="0" i="0" u="none" strike="noStrike" kern="1200" cap="none" spc="0" normalizeH="0" baseline="0" noProof="0" dirty="0">
                  <a:ln>
                    <a:noFill/>
                  </a:ln>
                  <a:solidFill>
                    <a:srgbClr val="102B62"/>
                  </a:solidFill>
                  <a:effectLst/>
                  <a:uLnTx/>
                  <a:uFillTx/>
                  <a:latin typeface="Arial" panose="020B0604020202020204" pitchFamily="34" charset="0"/>
                  <a:ea typeface="+mn-ea"/>
                  <a:cs typeface="Arial" panose="020B0604020202020204" pitchFamily="34" charset="0"/>
                </a:rPr>
                <a:t/>
              </a:r>
              <a:br>
                <a:rPr kumimoji="0" lang="en-US" sz="1333" b="0" i="0" u="none" strike="noStrike" kern="1200" cap="none" spc="0" normalizeH="0" baseline="0" noProof="0" dirty="0">
                  <a:ln>
                    <a:noFill/>
                  </a:ln>
                  <a:solidFill>
                    <a:srgbClr val="102B62"/>
                  </a:solidFill>
                  <a:effectLst/>
                  <a:uLnTx/>
                  <a:uFillTx/>
                  <a:latin typeface="Arial" panose="020B0604020202020204" pitchFamily="34" charset="0"/>
                  <a:ea typeface="+mn-ea"/>
                  <a:cs typeface="Arial" panose="020B0604020202020204" pitchFamily="34" charset="0"/>
                </a:rPr>
              </a:br>
              <a:r>
                <a:rPr kumimoji="0" lang="en-US" sz="1467"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Program description, information, news, announcements</a:t>
              </a:r>
              <a:endParaRPr kumimoji="0" lang="en-US" sz="16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7" name="Picture 36">
              <a:extLst>
                <a:ext uri="{FF2B5EF4-FFF2-40B4-BE49-F238E27FC236}">
                  <a16:creationId xmlns:a16="http://schemas.microsoft.com/office/drawing/2014/main" id="{2ADBE932-1F7D-4B74-880E-4166E33D9021}"/>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5251642" y="1533017"/>
              <a:ext cx="1238690" cy="545345"/>
            </a:xfrm>
            <a:prstGeom prst="roundRect">
              <a:avLst>
                <a:gd name="adj" fmla="val 8594"/>
              </a:avLst>
            </a:prstGeom>
            <a:solidFill>
              <a:srgbClr val="FFFFFF">
                <a:shade val="85000"/>
              </a:srgbClr>
            </a:solidFill>
            <a:ln>
              <a:noFill/>
            </a:ln>
            <a:effectLst/>
          </p:spPr>
        </p:pic>
      </p:grpSp>
      <p:pic>
        <p:nvPicPr>
          <p:cNvPr id="28" name="Picture 2" descr="fd7de6f3-39c7-41e8-9022-3651e8af536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30095" y="4777563"/>
            <a:ext cx="2534424" cy="10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6890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B737A7-DDD0-4C35-B59E-540D3D7EB6BE}"/>
              </a:ext>
            </a:extLst>
          </p:cNvPr>
          <p:cNvSpPr txBox="1">
            <a:spLocks/>
          </p:cNvSpPr>
          <p:nvPr/>
        </p:nvSpPr>
        <p:spPr>
          <a:xfrm>
            <a:off x="611596" y="330197"/>
            <a:ext cx="10972800" cy="765157"/>
          </a:xfrm>
          <a:prstGeom prst="rect">
            <a:avLst/>
          </a:prstGeom>
        </p:spPr>
        <p:txBody>
          <a:bodyPr>
            <a:normAutofit/>
          </a:bodyPr>
          <a:lstStyle>
            <a:lvl1pPr algn="ctr" defTabSz="914377" rtl="0" eaLnBrk="1" latinLnBrk="0" hangingPunct="1">
              <a:spcBef>
                <a:spcPct val="0"/>
              </a:spcBef>
              <a:buNone/>
              <a:defRPr sz="2800" b="1" kern="1200" baseline="0">
                <a:solidFill>
                  <a:srgbClr val="273D77"/>
                </a:solidFill>
                <a:latin typeface="+mj-lt"/>
                <a:ea typeface="+mj-ea"/>
                <a:cs typeface="+mj-cs"/>
              </a:defRPr>
            </a:lvl1pPr>
          </a:lstStyle>
          <a:p>
            <a:r>
              <a:rPr lang="en-US" dirty="0" smtClean="0">
                <a:latin typeface="Arial" panose="020B0604020202020204" pitchFamily="34" charset="0"/>
                <a:cs typeface="Arial" panose="020B0604020202020204" pitchFamily="34" charset="0"/>
              </a:rPr>
              <a:t>COVID-19 Continuum of Care</a:t>
            </a:r>
            <a:endParaRPr lang="en-US"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2B5319E8-2372-42CC-AF20-038E99F856AB}"/>
              </a:ext>
            </a:extLst>
          </p:cNvPr>
          <p:cNvGrpSpPr/>
          <p:nvPr/>
        </p:nvGrpSpPr>
        <p:grpSpPr>
          <a:xfrm>
            <a:off x="155601" y="1118866"/>
            <a:ext cx="12036401" cy="3544347"/>
            <a:chOff x="42226" y="1326725"/>
            <a:chExt cx="12036401" cy="3544348"/>
          </a:xfrm>
        </p:grpSpPr>
        <p:sp>
          <p:nvSpPr>
            <p:cNvPr id="6" name="TextBox 5">
              <a:extLst>
                <a:ext uri="{FF2B5EF4-FFF2-40B4-BE49-F238E27FC236}">
                  <a16:creationId xmlns:a16="http://schemas.microsoft.com/office/drawing/2014/main" id="{FA82C195-ADA7-4751-BC45-A7FF48A548C6}"/>
                </a:ext>
              </a:extLst>
            </p:cNvPr>
            <p:cNvSpPr txBox="1"/>
            <p:nvPr/>
          </p:nvSpPr>
          <p:spPr>
            <a:xfrm>
              <a:off x="6012773" y="2550335"/>
              <a:ext cx="1726256" cy="307777"/>
            </a:xfrm>
            <a:prstGeom prst="rect">
              <a:avLst/>
            </a:prstGeom>
            <a:noFill/>
          </p:spPr>
          <p:txBody>
            <a:bodyPr wrap="square" rtlCol="0">
              <a:spAutoFit/>
            </a:bodyPr>
            <a:lstStyle/>
            <a:p>
              <a:pPr algn="ctr" defTabSz="1219110">
                <a:defRPr/>
              </a:pPr>
              <a:r>
                <a:rPr lang="en-US" sz="1400" b="1" dirty="0">
                  <a:solidFill>
                    <a:srgbClr val="000000"/>
                  </a:solidFill>
                  <a:latin typeface="Arial" panose="020B0604020202020204" pitchFamily="34" charset="0"/>
                  <a:cs typeface="Arial" panose="020B0604020202020204" pitchFamily="34" charset="0"/>
                </a:rPr>
                <a:t>SEPSIS</a:t>
              </a:r>
            </a:p>
          </p:txBody>
        </p:sp>
        <p:sp>
          <p:nvSpPr>
            <p:cNvPr id="7" name="TextBox 6">
              <a:extLst>
                <a:ext uri="{FF2B5EF4-FFF2-40B4-BE49-F238E27FC236}">
                  <a16:creationId xmlns:a16="http://schemas.microsoft.com/office/drawing/2014/main" id="{82C4BEB7-36D6-4D7A-A6AC-5179639EB988}"/>
                </a:ext>
              </a:extLst>
            </p:cNvPr>
            <p:cNvSpPr txBox="1"/>
            <p:nvPr/>
          </p:nvSpPr>
          <p:spPr>
            <a:xfrm>
              <a:off x="7624268" y="2550335"/>
              <a:ext cx="1078601" cy="307777"/>
            </a:xfrm>
            <a:prstGeom prst="rect">
              <a:avLst/>
            </a:prstGeom>
            <a:noFill/>
          </p:spPr>
          <p:txBody>
            <a:bodyPr wrap="square" rtlCol="0">
              <a:spAutoFit/>
            </a:bodyPr>
            <a:lstStyle/>
            <a:p>
              <a:pPr algn="ctr" defTabSz="1219110">
                <a:defRPr/>
              </a:pPr>
              <a:r>
                <a:rPr lang="en-US" sz="1400" b="1" dirty="0">
                  <a:solidFill>
                    <a:srgbClr val="000000"/>
                  </a:solidFill>
                  <a:latin typeface="Arial" panose="020B0604020202020204" pitchFamily="34" charset="0"/>
                  <a:cs typeface="Arial" panose="020B0604020202020204" pitchFamily="34" charset="0"/>
                </a:rPr>
                <a:t>ARDS</a:t>
              </a:r>
            </a:p>
          </p:txBody>
        </p:sp>
        <p:sp>
          <p:nvSpPr>
            <p:cNvPr id="8" name="TextBox 7">
              <a:extLst>
                <a:ext uri="{FF2B5EF4-FFF2-40B4-BE49-F238E27FC236}">
                  <a16:creationId xmlns:a16="http://schemas.microsoft.com/office/drawing/2014/main" id="{2C450FBE-6345-4706-A372-B8ABEE3B9D92}"/>
                </a:ext>
              </a:extLst>
            </p:cNvPr>
            <p:cNvSpPr txBox="1"/>
            <p:nvPr/>
          </p:nvSpPr>
          <p:spPr>
            <a:xfrm>
              <a:off x="3301266" y="2515161"/>
              <a:ext cx="1473216" cy="523220"/>
            </a:xfrm>
            <a:prstGeom prst="rect">
              <a:avLst/>
            </a:prstGeom>
            <a:noFill/>
          </p:spPr>
          <p:txBody>
            <a:bodyPr wrap="square" rtlCol="0">
              <a:spAutoFit/>
            </a:bodyPr>
            <a:lstStyle/>
            <a:p>
              <a:pPr algn="ctr" defTabSz="1219110">
                <a:defRPr/>
              </a:pPr>
              <a:r>
                <a:rPr lang="en-US" sz="1400" b="1" dirty="0">
                  <a:solidFill>
                    <a:srgbClr val="000000"/>
                  </a:solidFill>
                  <a:latin typeface="Arial" panose="020B0604020202020204" pitchFamily="34" charset="0"/>
                  <a:cs typeface="Arial" panose="020B0604020202020204" pitchFamily="34" charset="0"/>
                </a:rPr>
                <a:t>SYMPTOM</a:t>
              </a:r>
            </a:p>
            <a:p>
              <a:pPr algn="ctr" defTabSz="1219110">
                <a:defRPr/>
              </a:pPr>
              <a:r>
                <a:rPr lang="en-US" sz="1400" b="1" dirty="0">
                  <a:solidFill>
                    <a:srgbClr val="000000"/>
                  </a:solidFill>
                  <a:latin typeface="Arial" panose="020B0604020202020204" pitchFamily="34" charset="0"/>
                  <a:cs typeface="Arial" panose="020B0604020202020204" pitchFamily="34" charset="0"/>
                </a:rPr>
                <a:t>ONSET</a:t>
              </a:r>
            </a:p>
          </p:txBody>
        </p:sp>
        <p:sp>
          <p:nvSpPr>
            <p:cNvPr id="9" name="TextBox 8">
              <a:extLst>
                <a:ext uri="{FF2B5EF4-FFF2-40B4-BE49-F238E27FC236}">
                  <a16:creationId xmlns:a16="http://schemas.microsoft.com/office/drawing/2014/main" id="{2583DA32-33F7-4867-B065-134708FFE7B3}"/>
                </a:ext>
              </a:extLst>
            </p:cNvPr>
            <p:cNvSpPr txBox="1"/>
            <p:nvPr/>
          </p:nvSpPr>
          <p:spPr>
            <a:xfrm>
              <a:off x="1635525" y="2550335"/>
              <a:ext cx="1351703" cy="307777"/>
            </a:xfrm>
            <a:prstGeom prst="rect">
              <a:avLst/>
            </a:prstGeom>
            <a:noFill/>
          </p:spPr>
          <p:txBody>
            <a:bodyPr wrap="square" rtlCol="0">
              <a:spAutoFit/>
            </a:bodyPr>
            <a:lstStyle/>
            <a:p>
              <a:pPr algn="ctr" defTabSz="1219110">
                <a:defRPr/>
              </a:pPr>
              <a:r>
                <a:rPr lang="en-US" sz="1400" b="1" dirty="0">
                  <a:solidFill>
                    <a:srgbClr val="000000"/>
                  </a:solidFill>
                  <a:latin typeface="Arial" panose="020B0604020202020204" pitchFamily="34" charset="0"/>
                  <a:cs typeface="Arial" panose="020B0604020202020204" pitchFamily="34" charset="0"/>
                </a:rPr>
                <a:t>INFECTION</a:t>
              </a:r>
            </a:p>
          </p:txBody>
        </p:sp>
        <p:sp>
          <p:nvSpPr>
            <p:cNvPr id="10" name="TextBox 9">
              <a:extLst>
                <a:ext uri="{FF2B5EF4-FFF2-40B4-BE49-F238E27FC236}">
                  <a16:creationId xmlns:a16="http://schemas.microsoft.com/office/drawing/2014/main" id="{209C77F4-8C04-437E-9E2B-3C794378AA39}"/>
                </a:ext>
              </a:extLst>
            </p:cNvPr>
            <p:cNvSpPr txBox="1"/>
            <p:nvPr/>
          </p:nvSpPr>
          <p:spPr>
            <a:xfrm>
              <a:off x="42226" y="2550335"/>
              <a:ext cx="1576460" cy="307777"/>
            </a:xfrm>
            <a:prstGeom prst="rect">
              <a:avLst/>
            </a:prstGeom>
            <a:noFill/>
          </p:spPr>
          <p:txBody>
            <a:bodyPr wrap="square" rtlCol="0">
              <a:spAutoFit/>
            </a:bodyPr>
            <a:lstStyle/>
            <a:p>
              <a:pPr algn="ctr" defTabSz="1219110">
                <a:defRPr/>
              </a:pPr>
              <a:r>
                <a:rPr lang="en-US" sz="1400" b="1" dirty="0">
                  <a:solidFill>
                    <a:srgbClr val="000000"/>
                  </a:solidFill>
                  <a:latin typeface="Arial" panose="020B0604020202020204" pitchFamily="34" charset="0"/>
                  <a:cs typeface="Arial" panose="020B0604020202020204" pitchFamily="34" charset="0"/>
                </a:rPr>
                <a:t>PREVENTION</a:t>
              </a:r>
            </a:p>
          </p:txBody>
        </p:sp>
        <p:sp>
          <p:nvSpPr>
            <p:cNvPr id="11" name="TextBox 10">
              <a:extLst>
                <a:ext uri="{FF2B5EF4-FFF2-40B4-BE49-F238E27FC236}">
                  <a16:creationId xmlns:a16="http://schemas.microsoft.com/office/drawing/2014/main" id="{40DD1845-1C76-42D5-A880-53888BF73BF0}"/>
                </a:ext>
              </a:extLst>
            </p:cNvPr>
            <p:cNvSpPr txBox="1"/>
            <p:nvPr/>
          </p:nvSpPr>
          <p:spPr>
            <a:xfrm>
              <a:off x="5166589" y="2493731"/>
              <a:ext cx="1618051" cy="523220"/>
            </a:xfrm>
            <a:prstGeom prst="rect">
              <a:avLst/>
            </a:prstGeom>
            <a:noFill/>
          </p:spPr>
          <p:txBody>
            <a:bodyPr wrap="square" rtlCol="0">
              <a:spAutoFit/>
            </a:bodyPr>
            <a:lstStyle/>
            <a:p>
              <a:pPr algn="ctr" defTabSz="1219110">
                <a:defRPr/>
              </a:pPr>
              <a:r>
                <a:rPr lang="en-US" sz="1400" b="1" dirty="0">
                  <a:solidFill>
                    <a:srgbClr val="000000"/>
                  </a:solidFill>
                  <a:latin typeface="Arial" panose="020B0604020202020204" pitchFamily="34" charset="0"/>
                  <a:cs typeface="Arial" panose="020B0604020202020204" pitchFamily="34" charset="0"/>
                </a:rPr>
                <a:t>VIRAL PNEUMONIA</a:t>
              </a:r>
            </a:p>
          </p:txBody>
        </p:sp>
        <p:sp>
          <p:nvSpPr>
            <p:cNvPr id="12" name="TextBox 11">
              <a:extLst>
                <a:ext uri="{FF2B5EF4-FFF2-40B4-BE49-F238E27FC236}">
                  <a16:creationId xmlns:a16="http://schemas.microsoft.com/office/drawing/2014/main" id="{C3C2B44E-1BDF-4F3B-869C-A91D249A879A}"/>
                </a:ext>
              </a:extLst>
            </p:cNvPr>
            <p:cNvSpPr txBox="1"/>
            <p:nvPr/>
          </p:nvSpPr>
          <p:spPr>
            <a:xfrm>
              <a:off x="8780064" y="2411092"/>
              <a:ext cx="1078601" cy="523220"/>
            </a:xfrm>
            <a:prstGeom prst="rect">
              <a:avLst/>
            </a:prstGeom>
            <a:noFill/>
          </p:spPr>
          <p:txBody>
            <a:bodyPr wrap="square" rtlCol="0">
              <a:spAutoFit/>
            </a:bodyPr>
            <a:lstStyle/>
            <a:p>
              <a:pPr algn="ctr" defTabSz="1219110">
                <a:defRPr/>
              </a:pPr>
              <a:r>
                <a:rPr lang="en-US" sz="1400" b="1" dirty="0">
                  <a:solidFill>
                    <a:srgbClr val="000000"/>
                  </a:solidFill>
                  <a:latin typeface="Arial" panose="020B0604020202020204" pitchFamily="34" charset="0"/>
                  <a:cs typeface="Arial" panose="020B0604020202020204" pitchFamily="34" charset="0"/>
                </a:rPr>
                <a:t>SEPTIC SHOCK</a:t>
              </a:r>
            </a:p>
          </p:txBody>
        </p:sp>
        <p:sp>
          <p:nvSpPr>
            <p:cNvPr id="13" name="Oval 12">
              <a:extLst>
                <a:ext uri="{FF2B5EF4-FFF2-40B4-BE49-F238E27FC236}">
                  <a16:creationId xmlns:a16="http://schemas.microsoft.com/office/drawing/2014/main" id="{42EC6AC4-D9B3-4B42-8550-456796421E18}"/>
                </a:ext>
              </a:extLst>
            </p:cNvPr>
            <p:cNvSpPr/>
            <p:nvPr/>
          </p:nvSpPr>
          <p:spPr>
            <a:xfrm>
              <a:off x="11030559" y="4217155"/>
              <a:ext cx="319315" cy="319315"/>
            </a:xfrm>
            <a:prstGeom prst="ellipse">
              <a:avLst/>
            </a:prstGeom>
            <a:solidFill>
              <a:schemeClr val="bg2">
                <a:lumMod val="10000"/>
              </a:schemeClr>
            </a:solidFill>
            <a:effectLst>
              <a:glow rad="762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219110">
                <a:defRPr/>
              </a:pPr>
              <a:endParaRPr lang="en-US" dirty="0">
                <a:solidFill>
                  <a:prstClr val="white"/>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6ECC5D3-93A7-45CB-A147-095F6E35EDDD}"/>
                </a:ext>
              </a:extLst>
            </p:cNvPr>
            <p:cNvCxnSpPr>
              <a:cxnSpLocks/>
            </p:cNvCxnSpPr>
            <p:nvPr/>
          </p:nvCxnSpPr>
          <p:spPr>
            <a:xfrm flipH="1">
              <a:off x="9548827" y="2133668"/>
              <a:ext cx="1710771" cy="981715"/>
            </a:xfrm>
            <a:prstGeom prst="line">
              <a:avLst/>
            </a:prstGeom>
            <a:ln w="44450" cap="rnd">
              <a:solidFill>
                <a:schemeClr val="tx1">
                  <a:lumMod val="50000"/>
                </a:schemeClr>
              </a:solidFill>
              <a:headEnd type="triangle"/>
            </a:ln>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AA4D9472-4713-4B4A-BAED-71A47E1FF753}"/>
                </a:ext>
              </a:extLst>
            </p:cNvPr>
            <p:cNvCxnSpPr>
              <a:cxnSpLocks/>
              <a:stCxn id="13" idx="1"/>
            </p:cNvCxnSpPr>
            <p:nvPr/>
          </p:nvCxnSpPr>
          <p:spPr>
            <a:xfrm flipH="1" flipV="1">
              <a:off x="9582995" y="3119832"/>
              <a:ext cx="1494327" cy="1144087"/>
            </a:xfrm>
            <a:prstGeom prst="line">
              <a:avLst/>
            </a:prstGeom>
            <a:ln w="44450" cap="rnd">
              <a:solidFill>
                <a:schemeClr val="tx1">
                  <a:lumMod val="50000"/>
                </a:schemeClr>
              </a:solidFill>
              <a:headEnd type="triangle"/>
            </a:ln>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84379F75-0CEC-4CDC-82CE-BFF67298D15D}"/>
                </a:ext>
              </a:extLst>
            </p:cNvPr>
            <p:cNvSpPr txBox="1"/>
            <p:nvPr/>
          </p:nvSpPr>
          <p:spPr>
            <a:xfrm>
              <a:off x="10771519" y="1326725"/>
              <a:ext cx="1307108" cy="523220"/>
            </a:xfrm>
            <a:prstGeom prst="rect">
              <a:avLst/>
            </a:prstGeom>
            <a:noFill/>
          </p:spPr>
          <p:txBody>
            <a:bodyPr wrap="square" rtlCol="0">
              <a:spAutoFit/>
            </a:bodyPr>
            <a:lstStyle/>
            <a:p>
              <a:pPr algn="ctr" defTabSz="1219110">
                <a:defRPr/>
              </a:pPr>
              <a:r>
                <a:rPr lang="en-US" sz="1400" b="1" dirty="0">
                  <a:solidFill>
                    <a:srgbClr val="000000"/>
                  </a:solidFill>
                  <a:latin typeface="Arial" panose="020B0604020202020204" pitchFamily="34" charset="0"/>
                  <a:cs typeface="Arial" panose="020B0604020202020204" pitchFamily="34" charset="0"/>
                </a:rPr>
                <a:t>SURVIVAL</a:t>
              </a:r>
              <a:br>
                <a:rPr lang="en-US" sz="1400" b="1"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Resilience</a:t>
              </a:r>
            </a:p>
          </p:txBody>
        </p:sp>
        <p:sp>
          <p:nvSpPr>
            <p:cNvPr id="17" name="TextBox 16">
              <a:extLst>
                <a:ext uri="{FF2B5EF4-FFF2-40B4-BE49-F238E27FC236}">
                  <a16:creationId xmlns:a16="http://schemas.microsoft.com/office/drawing/2014/main" id="{A6482974-9416-4555-A81C-36964AF38F24}"/>
                </a:ext>
              </a:extLst>
            </p:cNvPr>
            <p:cNvSpPr txBox="1"/>
            <p:nvPr/>
          </p:nvSpPr>
          <p:spPr>
            <a:xfrm rot="19699443">
              <a:off x="9662027" y="2126114"/>
              <a:ext cx="1282409" cy="523220"/>
            </a:xfrm>
            <a:prstGeom prst="rect">
              <a:avLst/>
            </a:prstGeom>
            <a:noFill/>
          </p:spPr>
          <p:txBody>
            <a:bodyPr wrap="square" rtlCol="0">
              <a:spAutoFit/>
            </a:bodyPr>
            <a:lstStyle/>
            <a:p>
              <a:pPr algn="ctr" defTabSz="1219110">
                <a:defRPr/>
              </a:pPr>
              <a:r>
                <a:rPr lang="en-US" sz="1400" b="1" dirty="0">
                  <a:solidFill>
                    <a:srgbClr val="000000"/>
                  </a:solidFill>
                  <a:latin typeface="Arial" panose="020B0604020202020204" pitchFamily="34" charset="0"/>
                  <a:cs typeface="Arial" panose="020B0604020202020204" pitchFamily="34" charset="0"/>
                </a:rPr>
                <a:t>HOSPITAL DISCHARGE</a:t>
              </a:r>
            </a:p>
          </p:txBody>
        </p:sp>
        <p:sp>
          <p:nvSpPr>
            <p:cNvPr id="18" name="TextBox 17">
              <a:extLst>
                <a:ext uri="{FF2B5EF4-FFF2-40B4-BE49-F238E27FC236}">
                  <a16:creationId xmlns:a16="http://schemas.microsoft.com/office/drawing/2014/main" id="{95EAA06E-3560-40B6-A363-24CD9D7848D7}"/>
                </a:ext>
              </a:extLst>
            </p:cNvPr>
            <p:cNvSpPr txBox="1"/>
            <p:nvPr/>
          </p:nvSpPr>
          <p:spPr>
            <a:xfrm>
              <a:off x="10446190" y="4563296"/>
              <a:ext cx="1603052" cy="307777"/>
            </a:xfrm>
            <a:prstGeom prst="rect">
              <a:avLst/>
            </a:prstGeom>
            <a:noFill/>
          </p:spPr>
          <p:txBody>
            <a:bodyPr wrap="square" rtlCol="0">
              <a:spAutoFit/>
            </a:bodyPr>
            <a:lstStyle/>
            <a:p>
              <a:pPr algn="ctr" defTabSz="1219110">
                <a:defRPr/>
              </a:pPr>
              <a:r>
                <a:rPr lang="en-US" sz="1400" b="1" dirty="0">
                  <a:solidFill>
                    <a:srgbClr val="000000"/>
                  </a:solidFill>
                  <a:latin typeface="Arial" panose="020B0604020202020204" pitchFamily="34" charset="0"/>
                  <a:cs typeface="Arial" panose="020B0604020202020204" pitchFamily="34" charset="0"/>
                </a:rPr>
                <a:t>MORTALITY</a:t>
              </a:r>
            </a:p>
          </p:txBody>
        </p:sp>
        <p:sp>
          <p:nvSpPr>
            <p:cNvPr id="19" name="Oval 18">
              <a:extLst>
                <a:ext uri="{FF2B5EF4-FFF2-40B4-BE49-F238E27FC236}">
                  <a16:creationId xmlns:a16="http://schemas.microsoft.com/office/drawing/2014/main" id="{0D4895F9-4B61-46B8-973A-A2ED44886C46}"/>
                </a:ext>
              </a:extLst>
            </p:cNvPr>
            <p:cNvSpPr/>
            <p:nvPr/>
          </p:nvSpPr>
          <p:spPr>
            <a:xfrm>
              <a:off x="11265416" y="1928372"/>
              <a:ext cx="319315" cy="319315"/>
            </a:xfrm>
            <a:prstGeom prst="ellipse">
              <a:avLst/>
            </a:prstGeom>
            <a:solidFill>
              <a:srgbClr val="92D050"/>
            </a:solidFill>
            <a:effectLst>
              <a:glow rad="762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219110">
                <a:defRPr/>
              </a:pPr>
              <a:endParaRPr lang="en-US" dirty="0">
                <a:solidFill>
                  <a:prstClr val="white"/>
                </a:solidFill>
                <a:latin typeface="Arial" panose="020B0604020202020204" pitchFamily="34"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id="{589FA5A1-CCCB-4427-9988-B83452CDFF44}"/>
                </a:ext>
              </a:extLst>
            </p:cNvPr>
            <p:cNvCxnSpPr/>
            <p:nvPr/>
          </p:nvCxnSpPr>
          <p:spPr>
            <a:xfrm>
              <a:off x="11425073" y="2247687"/>
              <a:ext cx="0" cy="606326"/>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63F1145-A35E-4392-A261-1110B958CD8A}"/>
                </a:ext>
              </a:extLst>
            </p:cNvPr>
            <p:cNvSpPr txBox="1"/>
            <p:nvPr/>
          </p:nvSpPr>
          <p:spPr>
            <a:xfrm>
              <a:off x="10798370" y="3173328"/>
              <a:ext cx="1253407" cy="523220"/>
            </a:xfrm>
            <a:prstGeom prst="rect">
              <a:avLst/>
            </a:prstGeom>
            <a:noFill/>
          </p:spPr>
          <p:txBody>
            <a:bodyPr wrap="square" rtlCol="0">
              <a:spAutoFit/>
            </a:bodyPr>
            <a:lstStyle/>
            <a:p>
              <a:pPr algn="ctr" defTabSz="1219110">
                <a:defRPr/>
              </a:pPr>
              <a:r>
                <a:rPr lang="en-US" sz="1400" b="1" dirty="0">
                  <a:solidFill>
                    <a:srgbClr val="000000"/>
                  </a:solidFill>
                  <a:latin typeface="Arial" panose="020B0604020202020204" pitchFamily="34" charset="0"/>
                  <a:cs typeface="Arial" panose="020B0604020202020204" pitchFamily="34" charset="0"/>
                </a:rPr>
                <a:t>LONG TERM SEQUELAE</a:t>
              </a:r>
            </a:p>
          </p:txBody>
        </p:sp>
        <p:sp>
          <p:nvSpPr>
            <p:cNvPr id="22" name="Oval 21">
              <a:extLst>
                <a:ext uri="{FF2B5EF4-FFF2-40B4-BE49-F238E27FC236}">
                  <a16:creationId xmlns:a16="http://schemas.microsoft.com/office/drawing/2014/main" id="{F987CD05-36C5-4789-9E92-CEA45DED79F1}"/>
                </a:ext>
              </a:extLst>
            </p:cNvPr>
            <p:cNvSpPr/>
            <p:nvPr/>
          </p:nvSpPr>
          <p:spPr>
            <a:xfrm>
              <a:off x="11265416" y="2854013"/>
              <a:ext cx="319315" cy="319315"/>
            </a:xfrm>
            <a:prstGeom prst="ellipse">
              <a:avLst/>
            </a:prstGeom>
            <a:gradFill>
              <a:gsLst>
                <a:gs pos="0">
                  <a:srgbClr val="C00000"/>
                </a:gs>
                <a:gs pos="80000">
                  <a:srgbClr val="FF1515"/>
                </a:gs>
                <a:gs pos="100000">
                  <a:srgbClr val="FF6969"/>
                </a:gs>
              </a:gsLst>
            </a:gradFill>
            <a:effectLst>
              <a:glow rad="762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219110">
                <a:defRPr/>
              </a:pPr>
              <a:endParaRPr lang="en-US" dirty="0">
                <a:solidFill>
                  <a:prstClr val="white"/>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E9E0BC8-982F-406A-8C02-C75C8A214C83}"/>
                </a:ext>
              </a:extLst>
            </p:cNvPr>
            <p:cNvSpPr/>
            <p:nvPr/>
          </p:nvSpPr>
          <p:spPr>
            <a:xfrm>
              <a:off x="2151719" y="2977827"/>
              <a:ext cx="319315" cy="319315"/>
            </a:xfrm>
            <a:prstGeom prst="ellipse">
              <a:avLst/>
            </a:prstGeom>
            <a:gradFill>
              <a:gsLst>
                <a:gs pos="0">
                  <a:srgbClr val="C00000"/>
                </a:gs>
                <a:gs pos="80000">
                  <a:srgbClr val="FF1515"/>
                </a:gs>
                <a:gs pos="100000">
                  <a:srgbClr val="FF6969"/>
                </a:gs>
              </a:gsLst>
            </a:gradFill>
            <a:effectLst>
              <a:glow rad="762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219110">
                <a:defRPr/>
              </a:pPr>
              <a:endParaRPr lang="en-US" dirty="0">
                <a:solidFill>
                  <a:prstClr val="white"/>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DDC70EEC-CEB0-4722-AB40-180E216C58F8}"/>
                </a:ext>
              </a:extLst>
            </p:cNvPr>
            <p:cNvSpPr/>
            <p:nvPr/>
          </p:nvSpPr>
          <p:spPr>
            <a:xfrm>
              <a:off x="670799" y="2977827"/>
              <a:ext cx="319315" cy="319315"/>
            </a:xfrm>
            <a:prstGeom prst="ellipse">
              <a:avLst/>
            </a:prstGeom>
            <a:gradFill>
              <a:gsLst>
                <a:gs pos="0">
                  <a:srgbClr val="C00000"/>
                </a:gs>
                <a:gs pos="80000">
                  <a:srgbClr val="FF1515"/>
                </a:gs>
                <a:gs pos="100000">
                  <a:srgbClr val="FF6969"/>
                </a:gs>
              </a:gsLst>
            </a:gradFill>
            <a:effectLst>
              <a:glow rad="762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219110">
                <a:defRPr/>
              </a:pPr>
              <a:endParaRPr lang="en-US" dirty="0">
                <a:solidFill>
                  <a:prstClr val="white"/>
                </a:solidFill>
                <a:latin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A1C205AF-38FD-42C5-B62D-A0C5F533C29A}"/>
                </a:ext>
              </a:extLst>
            </p:cNvPr>
            <p:cNvCxnSpPr>
              <a:cxnSpLocks/>
            </p:cNvCxnSpPr>
            <p:nvPr/>
          </p:nvCxnSpPr>
          <p:spPr>
            <a:xfrm flipH="1">
              <a:off x="2448326" y="3131377"/>
              <a:ext cx="7201516" cy="12215"/>
            </a:xfrm>
            <a:prstGeom prst="line">
              <a:avLst/>
            </a:prstGeom>
            <a:ln w="44450">
              <a:solidFill>
                <a:schemeClr val="tx1">
                  <a:lumMod val="50000"/>
                </a:schemeClr>
              </a:solidFill>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297519AD-7B14-401E-BAF9-959B6F62D768}"/>
                </a:ext>
              </a:extLst>
            </p:cNvPr>
            <p:cNvCxnSpPr>
              <a:cxnSpLocks/>
            </p:cNvCxnSpPr>
            <p:nvPr/>
          </p:nvCxnSpPr>
          <p:spPr>
            <a:xfrm flipH="1">
              <a:off x="1002570" y="3133312"/>
              <a:ext cx="1040413" cy="8344"/>
            </a:xfrm>
            <a:prstGeom prst="line">
              <a:avLst/>
            </a:prstGeom>
            <a:ln w="44450">
              <a:solidFill>
                <a:schemeClr val="tx1">
                  <a:lumMod val="50000"/>
                </a:schemeClr>
              </a:solidFill>
              <a:prstDash val="sysDot"/>
              <a:headEnd type="triangle"/>
            </a:ln>
          </p:spPr>
          <p:style>
            <a:lnRef idx="2">
              <a:schemeClr val="dk1"/>
            </a:lnRef>
            <a:fillRef idx="0">
              <a:schemeClr val="dk1"/>
            </a:fillRef>
            <a:effectRef idx="1">
              <a:schemeClr val="dk1"/>
            </a:effectRef>
            <a:fontRef idx="minor">
              <a:schemeClr val="tx1"/>
            </a:fontRef>
          </p:style>
        </p:cxnSp>
        <p:sp>
          <p:nvSpPr>
            <p:cNvPr id="27" name="Rectangle 26">
              <a:extLst>
                <a:ext uri="{FF2B5EF4-FFF2-40B4-BE49-F238E27FC236}">
                  <a16:creationId xmlns:a16="http://schemas.microsoft.com/office/drawing/2014/main" id="{0E693913-C791-44A2-9D3A-642F735C9760}"/>
                </a:ext>
              </a:extLst>
            </p:cNvPr>
            <p:cNvSpPr/>
            <p:nvPr/>
          </p:nvSpPr>
          <p:spPr>
            <a:xfrm>
              <a:off x="4147075" y="3046378"/>
              <a:ext cx="5524821" cy="142400"/>
            </a:xfrm>
            <a:prstGeom prst="rect">
              <a:avLst/>
            </a:prstGeom>
            <a:gradFill flip="none" rotWithShape="1">
              <a:gsLst>
                <a:gs pos="0">
                  <a:schemeClr val="tx1">
                    <a:lumMod val="50000"/>
                  </a:schemeClr>
                </a:gs>
                <a:gs pos="100000">
                  <a:schemeClr val="tx1">
                    <a:lumMod val="60000"/>
                    <a:lumOff val="40000"/>
                    <a:tint val="44500"/>
                    <a:satMod val="160000"/>
                  </a:schemeClr>
                </a:gs>
                <a:gs pos="100000">
                  <a:schemeClr val="tx1">
                    <a:lumMod val="60000"/>
                    <a:lumOff val="40000"/>
                    <a:tint val="23500"/>
                    <a:satMod val="16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a:solidFill>
                  <a:prstClr val="white"/>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C0C0594D-13D2-4B4A-98EC-416624C54E22}"/>
                </a:ext>
              </a:extLst>
            </p:cNvPr>
            <p:cNvSpPr/>
            <p:nvPr/>
          </p:nvSpPr>
          <p:spPr>
            <a:xfrm>
              <a:off x="3854624" y="2977827"/>
              <a:ext cx="319315" cy="319315"/>
            </a:xfrm>
            <a:prstGeom prst="ellipse">
              <a:avLst/>
            </a:prstGeom>
            <a:gradFill>
              <a:gsLst>
                <a:gs pos="0">
                  <a:srgbClr val="C00000"/>
                </a:gs>
                <a:gs pos="80000">
                  <a:srgbClr val="FF1515"/>
                </a:gs>
                <a:gs pos="100000">
                  <a:srgbClr val="FF6969"/>
                </a:gs>
              </a:gsLst>
            </a:gradFill>
            <a:effectLst>
              <a:glow rad="762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219110">
                <a:defRPr/>
              </a:pPr>
              <a:endParaRPr lang="en-US" dirty="0">
                <a:solidFill>
                  <a:prstClr val="white"/>
                </a:solidFill>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C9FD94C2-B51C-48F4-9C4C-018F271FDE35}"/>
                </a:ext>
              </a:extLst>
            </p:cNvPr>
            <p:cNvSpPr/>
            <p:nvPr/>
          </p:nvSpPr>
          <p:spPr>
            <a:xfrm>
              <a:off x="6716243" y="2977827"/>
              <a:ext cx="319315" cy="319315"/>
            </a:xfrm>
            <a:prstGeom prst="ellipse">
              <a:avLst/>
            </a:prstGeom>
            <a:gradFill>
              <a:gsLst>
                <a:gs pos="0">
                  <a:srgbClr val="C00000"/>
                </a:gs>
                <a:gs pos="80000">
                  <a:srgbClr val="FF1515"/>
                </a:gs>
                <a:gs pos="100000">
                  <a:srgbClr val="FF6969"/>
                </a:gs>
              </a:gsLst>
            </a:gradFill>
            <a:effectLst>
              <a:glow rad="762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219110">
                <a:defRPr/>
              </a:pPr>
              <a:endParaRPr lang="en-US" dirty="0">
                <a:solidFill>
                  <a:prstClr val="white"/>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04EE95A8-D97D-4768-AEAA-60C0267E4C06}"/>
                </a:ext>
              </a:extLst>
            </p:cNvPr>
            <p:cNvSpPr/>
            <p:nvPr/>
          </p:nvSpPr>
          <p:spPr>
            <a:xfrm>
              <a:off x="8003911" y="2977827"/>
              <a:ext cx="319315" cy="319315"/>
            </a:xfrm>
            <a:prstGeom prst="ellipse">
              <a:avLst/>
            </a:prstGeom>
            <a:gradFill>
              <a:gsLst>
                <a:gs pos="0">
                  <a:srgbClr val="C00000"/>
                </a:gs>
                <a:gs pos="80000">
                  <a:srgbClr val="FF1515"/>
                </a:gs>
                <a:gs pos="100000">
                  <a:srgbClr val="FF6969"/>
                </a:gs>
              </a:gsLst>
            </a:gradFill>
            <a:effectLst>
              <a:glow rad="762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219110">
                <a:defRPr/>
              </a:pPr>
              <a:endParaRPr lang="en-US" dirty="0">
                <a:solidFill>
                  <a:prstClr val="white"/>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AB7ECEA6-37F5-462A-A9CB-C1BBB502E30F}"/>
                </a:ext>
              </a:extLst>
            </p:cNvPr>
            <p:cNvSpPr/>
            <p:nvPr/>
          </p:nvSpPr>
          <p:spPr>
            <a:xfrm>
              <a:off x="5707384" y="2977827"/>
              <a:ext cx="319315" cy="319315"/>
            </a:xfrm>
            <a:prstGeom prst="ellipse">
              <a:avLst/>
            </a:prstGeom>
            <a:gradFill>
              <a:gsLst>
                <a:gs pos="0">
                  <a:srgbClr val="C00000"/>
                </a:gs>
                <a:gs pos="80000">
                  <a:srgbClr val="FF1515"/>
                </a:gs>
                <a:gs pos="100000">
                  <a:srgbClr val="FF6969"/>
                </a:gs>
              </a:gsLst>
            </a:gradFill>
            <a:effectLst>
              <a:glow rad="762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219110">
                <a:defRPr/>
              </a:pPr>
              <a:endParaRPr lang="en-US" dirty="0">
                <a:solidFill>
                  <a:prstClr val="white"/>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9C8D272F-FBA9-4FD5-A72B-AF1743B876EF}"/>
                </a:ext>
              </a:extLst>
            </p:cNvPr>
            <p:cNvSpPr/>
            <p:nvPr/>
          </p:nvSpPr>
          <p:spPr>
            <a:xfrm>
              <a:off x="9159707" y="2977827"/>
              <a:ext cx="319315" cy="319315"/>
            </a:xfrm>
            <a:prstGeom prst="ellipse">
              <a:avLst/>
            </a:prstGeom>
            <a:gradFill>
              <a:gsLst>
                <a:gs pos="0">
                  <a:srgbClr val="C00000"/>
                </a:gs>
                <a:gs pos="80000">
                  <a:srgbClr val="FF1515"/>
                </a:gs>
                <a:gs pos="100000">
                  <a:srgbClr val="FF6969"/>
                </a:gs>
              </a:gsLst>
            </a:gradFill>
            <a:effectLst>
              <a:glow rad="762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219110">
                <a:defRPr/>
              </a:pPr>
              <a:endParaRPr lang="en-US" dirty="0">
                <a:solidFill>
                  <a:prstClr val="white"/>
                </a:solidFill>
                <a:latin typeface="Arial" panose="020B0604020202020204" pitchFamily="34" charset="0"/>
                <a:cs typeface="Arial" panose="020B0604020202020204" pitchFamily="34" charset="0"/>
              </a:endParaRPr>
            </a:p>
          </p:txBody>
        </p:sp>
      </p:grpSp>
      <p:sp>
        <p:nvSpPr>
          <p:cNvPr id="33" name="Oval 32">
            <a:extLst>
              <a:ext uri="{FF2B5EF4-FFF2-40B4-BE49-F238E27FC236}">
                <a16:creationId xmlns:a16="http://schemas.microsoft.com/office/drawing/2014/main" id="{C0C0594D-13D2-4B4A-98EC-416624C54E22}"/>
              </a:ext>
            </a:extLst>
          </p:cNvPr>
          <p:cNvSpPr/>
          <p:nvPr/>
        </p:nvSpPr>
        <p:spPr>
          <a:xfrm>
            <a:off x="3204441" y="2420776"/>
            <a:ext cx="319315" cy="319315"/>
          </a:xfrm>
          <a:prstGeom prst="ellipse">
            <a:avLst/>
          </a:prstGeom>
          <a:gradFill>
            <a:gsLst>
              <a:gs pos="0">
                <a:srgbClr val="C00000"/>
              </a:gs>
              <a:gs pos="80000">
                <a:srgbClr val="FF1515"/>
              </a:gs>
              <a:gs pos="100000">
                <a:srgbClr val="FF6969"/>
              </a:gs>
            </a:gsLst>
          </a:gradFill>
          <a:effectLst>
            <a:glow rad="762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219110">
              <a:defRPr/>
            </a:pPr>
            <a:endParaRPr lang="en-US" dirty="0">
              <a:solidFill>
                <a:prstClr val="white"/>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2C450FBE-6345-4706-A372-B8ABEE3B9D92}"/>
              </a:ext>
            </a:extLst>
          </p:cNvPr>
          <p:cNvSpPr txBox="1"/>
          <p:nvPr/>
        </p:nvSpPr>
        <p:spPr>
          <a:xfrm>
            <a:off x="2459847" y="2059603"/>
            <a:ext cx="1839332" cy="307777"/>
          </a:xfrm>
          <a:prstGeom prst="rect">
            <a:avLst/>
          </a:prstGeom>
          <a:noFill/>
        </p:spPr>
        <p:txBody>
          <a:bodyPr wrap="square" rtlCol="0">
            <a:spAutoFit/>
          </a:bodyPr>
          <a:lstStyle/>
          <a:p>
            <a:pPr algn="ctr" defTabSz="1219110">
              <a:defRPr/>
            </a:pPr>
            <a:r>
              <a:rPr lang="en-US" sz="1400" b="1" dirty="0">
                <a:solidFill>
                  <a:srgbClr val="000000"/>
                </a:solidFill>
                <a:latin typeface="Arial" panose="020B0604020202020204" pitchFamily="34" charset="0"/>
                <a:cs typeface="Arial" panose="020B0604020202020204" pitchFamily="34" charset="0"/>
              </a:rPr>
              <a:t>ASYMPTOMATIC</a:t>
            </a:r>
          </a:p>
        </p:txBody>
      </p:sp>
      <p:cxnSp>
        <p:nvCxnSpPr>
          <p:cNvPr id="35" name="Straight Connector 34"/>
          <p:cNvCxnSpPr>
            <a:stCxn id="33" idx="3"/>
            <a:endCxn id="23" idx="7"/>
          </p:cNvCxnSpPr>
          <p:nvPr/>
        </p:nvCxnSpPr>
        <p:spPr>
          <a:xfrm flipH="1">
            <a:off x="2540319" y="2693328"/>
            <a:ext cx="710884" cy="318237"/>
          </a:xfrm>
          <a:prstGeom prst="line">
            <a:avLst/>
          </a:prstGeom>
          <a:ln w="3810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3" idx="5"/>
            <a:endCxn id="28" idx="1"/>
          </p:cNvCxnSpPr>
          <p:nvPr/>
        </p:nvCxnSpPr>
        <p:spPr>
          <a:xfrm>
            <a:off x="3476993" y="2693328"/>
            <a:ext cx="540443" cy="318237"/>
          </a:xfrm>
          <a:prstGeom prst="line">
            <a:avLst/>
          </a:prstGeom>
          <a:ln w="3810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02538" y="1271536"/>
            <a:ext cx="5153193" cy="289843"/>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08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dirty="0">
                <a:solidFill>
                  <a:srgbClr val="102B62">
                    <a:lumMod val="50000"/>
                  </a:srgbClr>
                </a:solidFill>
                <a:latin typeface="Arial"/>
              </a:rPr>
              <a:t>Community Mild Illness (~80%)</a:t>
            </a:r>
          </a:p>
        </p:txBody>
      </p:sp>
      <p:sp>
        <p:nvSpPr>
          <p:cNvPr id="38" name="Rectangle 37"/>
          <p:cNvSpPr/>
          <p:nvPr/>
        </p:nvSpPr>
        <p:spPr>
          <a:xfrm>
            <a:off x="5684311" y="1268905"/>
            <a:ext cx="3701911" cy="299097"/>
          </a:xfrm>
          <a:prstGeom prst="rect">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35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dirty="0">
                <a:solidFill>
                  <a:srgbClr val="102B62">
                    <a:lumMod val="50000"/>
                  </a:srgbClr>
                </a:solidFill>
                <a:latin typeface="Arial"/>
              </a:rPr>
              <a:t>Severe Infection (~20%)</a:t>
            </a:r>
          </a:p>
        </p:txBody>
      </p:sp>
      <p:sp>
        <p:nvSpPr>
          <p:cNvPr id="39" name="Oval 38">
            <a:extLst>
              <a:ext uri="{FF2B5EF4-FFF2-40B4-BE49-F238E27FC236}">
                <a16:creationId xmlns:a16="http://schemas.microsoft.com/office/drawing/2014/main" id="{C0C0594D-13D2-4B4A-98EC-416624C54E22}"/>
              </a:ext>
            </a:extLst>
          </p:cNvPr>
          <p:cNvSpPr/>
          <p:nvPr/>
        </p:nvSpPr>
        <p:spPr>
          <a:xfrm>
            <a:off x="4844723" y="2782829"/>
            <a:ext cx="319315" cy="319315"/>
          </a:xfrm>
          <a:prstGeom prst="ellipse">
            <a:avLst/>
          </a:prstGeom>
          <a:gradFill>
            <a:gsLst>
              <a:gs pos="0">
                <a:srgbClr val="C00000"/>
              </a:gs>
              <a:gs pos="80000">
                <a:srgbClr val="FF1515"/>
              </a:gs>
              <a:gs pos="100000">
                <a:srgbClr val="FF6969"/>
              </a:gs>
            </a:gsLst>
          </a:gradFill>
          <a:effectLst>
            <a:glow rad="762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219110">
              <a:defRPr/>
            </a:pPr>
            <a:endParaRPr lang="en-US" dirty="0">
              <a:solidFill>
                <a:prstClr val="white"/>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40DD1845-1C76-42D5-A880-53888BF73BF0}"/>
              </a:ext>
            </a:extLst>
          </p:cNvPr>
          <p:cNvSpPr txBox="1"/>
          <p:nvPr/>
        </p:nvSpPr>
        <p:spPr>
          <a:xfrm>
            <a:off x="4477759" y="2292624"/>
            <a:ext cx="1052285" cy="523220"/>
          </a:xfrm>
          <a:prstGeom prst="rect">
            <a:avLst/>
          </a:prstGeom>
          <a:noFill/>
        </p:spPr>
        <p:txBody>
          <a:bodyPr wrap="square" rtlCol="0">
            <a:spAutoFit/>
          </a:bodyPr>
          <a:lstStyle/>
          <a:p>
            <a:pPr algn="ctr" defTabSz="1219110">
              <a:defRPr/>
            </a:pPr>
            <a:r>
              <a:rPr lang="en-US" sz="1400" b="1" dirty="0">
                <a:solidFill>
                  <a:srgbClr val="000000"/>
                </a:solidFill>
                <a:latin typeface="Arial" panose="020B0604020202020204" pitchFamily="34" charset="0"/>
                <a:cs typeface="Arial" panose="020B0604020202020204" pitchFamily="34" charset="0"/>
              </a:rPr>
              <a:t>MILD ILLNESS</a:t>
            </a:r>
          </a:p>
        </p:txBody>
      </p:sp>
      <p:sp>
        <p:nvSpPr>
          <p:cNvPr id="41" name="TextBox 40"/>
          <p:cNvSpPr txBox="1"/>
          <p:nvPr/>
        </p:nvSpPr>
        <p:spPr>
          <a:xfrm>
            <a:off x="2775904" y="5232470"/>
            <a:ext cx="3413021" cy="646331"/>
          </a:xfrm>
          <a:prstGeom prst="rect">
            <a:avLst/>
          </a:prstGeom>
          <a:solidFill>
            <a:schemeClr val="bg1">
              <a:lumMod val="85000"/>
            </a:schemeClr>
          </a:solidFill>
          <a:ln w="38100">
            <a:solidFill>
              <a:srgbClr val="FF0000"/>
            </a:solidFill>
          </a:ln>
        </p:spPr>
        <p:txBody>
          <a:bodyPr wrap="square" rtlCol="0">
            <a:spAutoFit/>
          </a:bodyPr>
          <a:lstStyle/>
          <a:p>
            <a:pPr algn="ctr" defTabSz="914354">
              <a:defRPr/>
            </a:pPr>
            <a:r>
              <a:rPr lang="en-US" sz="1200" b="1" u="sng" dirty="0">
                <a:solidFill>
                  <a:srgbClr val="102B62"/>
                </a:solidFill>
                <a:latin typeface="Arial"/>
              </a:rPr>
              <a:t>Diagnostic Tools for Disease Severity</a:t>
            </a:r>
          </a:p>
          <a:p>
            <a:pPr marL="285737" indent="-285737" defTabSz="914354">
              <a:buFont typeface="Arial" panose="020B0604020202020204" pitchFamily="34" charset="0"/>
              <a:buChar char="•"/>
              <a:defRPr/>
            </a:pPr>
            <a:r>
              <a:rPr lang="en-US" sz="1200" dirty="0">
                <a:solidFill>
                  <a:srgbClr val="102B62"/>
                </a:solidFill>
                <a:latin typeface="Arial"/>
              </a:rPr>
              <a:t>EHR digital tools</a:t>
            </a:r>
          </a:p>
          <a:p>
            <a:pPr marL="285737" indent="-285737" defTabSz="914354">
              <a:buFont typeface="Arial" panose="020B0604020202020204" pitchFamily="34" charset="0"/>
              <a:buChar char="•"/>
              <a:defRPr/>
            </a:pPr>
            <a:r>
              <a:rPr lang="en-US" sz="1200" dirty="0">
                <a:solidFill>
                  <a:srgbClr val="102B62"/>
                </a:solidFill>
                <a:latin typeface="Arial"/>
              </a:rPr>
              <a:t>host-based blood IV Diagnostics</a:t>
            </a:r>
          </a:p>
        </p:txBody>
      </p:sp>
      <p:grpSp>
        <p:nvGrpSpPr>
          <p:cNvPr id="42" name="Group 41">
            <a:extLst>
              <a:ext uri="{FF2B5EF4-FFF2-40B4-BE49-F238E27FC236}">
                <a16:creationId xmlns:a16="http://schemas.microsoft.com/office/drawing/2014/main" id="{512C1B3A-4333-47C3-92DF-7E1184AB9D15}"/>
              </a:ext>
            </a:extLst>
          </p:cNvPr>
          <p:cNvGrpSpPr/>
          <p:nvPr/>
        </p:nvGrpSpPr>
        <p:grpSpPr>
          <a:xfrm>
            <a:off x="2032644" y="3925393"/>
            <a:ext cx="7666401" cy="1305607"/>
            <a:chOff x="-15439" y="1342985"/>
            <a:chExt cx="9024097" cy="1447789"/>
          </a:xfrm>
        </p:grpSpPr>
        <p:sp>
          <p:nvSpPr>
            <p:cNvPr id="43" name="Rectangle 42">
              <a:extLst>
                <a:ext uri="{FF2B5EF4-FFF2-40B4-BE49-F238E27FC236}">
                  <a16:creationId xmlns:a16="http://schemas.microsoft.com/office/drawing/2014/main" id="{DDCEB315-072B-426D-B72D-75ADA59632AC}"/>
                </a:ext>
              </a:extLst>
            </p:cNvPr>
            <p:cNvSpPr/>
            <p:nvPr/>
          </p:nvSpPr>
          <p:spPr>
            <a:xfrm>
              <a:off x="-15439" y="2517739"/>
              <a:ext cx="1806767" cy="273035"/>
            </a:xfrm>
            <a:prstGeom prst="rect">
              <a:avLst/>
            </a:prstGeom>
            <a:effectLst/>
          </p:spPr>
          <p:txBody>
            <a:bodyPr wrap="square">
              <a:spAutoFit/>
            </a:bodyPr>
            <a:lstStyle/>
            <a:p>
              <a:pPr algn="ctr" defTabSz="1219080">
                <a:defRPr/>
              </a:pPr>
              <a:r>
                <a:rPr lang="en-US" sz="1000" b="1" dirty="0">
                  <a:solidFill>
                    <a:srgbClr val="000000"/>
                  </a:solidFill>
                  <a:latin typeface="Arial"/>
                </a:rPr>
                <a:t>AWARENESS</a:t>
              </a:r>
            </a:p>
          </p:txBody>
        </p:sp>
        <p:sp>
          <p:nvSpPr>
            <p:cNvPr id="44" name="Rectangle 43">
              <a:extLst>
                <a:ext uri="{FF2B5EF4-FFF2-40B4-BE49-F238E27FC236}">
                  <a16:creationId xmlns:a16="http://schemas.microsoft.com/office/drawing/2014/main" id="{095AB93E-C091-4BC7-9193-C7AC79D43190}"/>
                </a:ext>
              </a:extLst>
            </p:cNvPr>
            <p:cNvSpPr/>
            <p:nvPr/>
          </p:nvSpPr>
          <p:spPr>
            <a:xfrm>
              <a:off x="1740666" y="2510822"/>
              <a:ext cx="1277955" cy="273035"/>
            </a:xfrm>
            <a:prstGeom prst="rect">
              <a:avLst/>
            </a:prstGeom>
            <a:effectLst/>
          </p:spPr>
          <p:txBody>
            <a:bodyPr wrap="square">
              <a:spAutoFit/>
            </a:bodyPr>
            <a:lstStyle/>
            <a:p>
              <a:pPr algn="ctr" defTabSz="1219080">
                <a:defRPr/>
              </a:pPr>
              <a:r>
                <a:rPr lang="en-US" sz="1000" b="1" dirty="0">
                  <a:solidFill>
                    <a:srgbClr val="000000"/>
                  </a:solidFill>
                  <a:latin typeface="Arial"/>
                </a:rPr>
                <a:t>PREDICTION</a:t>
              </a:r>
            </a:p>
          </p:txBody>
        </p:sp>
        <p:sp>
          <p:nvSpPr>
            <p:cNvPr id="45" name="Rectangle 44">
              <a:extLst>
                <a:ext uri="{FF2B5EF4-FFF2-40B4-BE49-F238E27FC236}">
                  <a16:creationId xmlns:a16="http://schemas.microsoft.com/office/drawing/2014/main" id="{47C7C402-82EB-4875-8B38-31B64E0430F6}"/>
                </a:ext>
              </a:extLst>
            </p:cNvPr>
            <p:cNvSpPr/>
            <p:nvPr/>
          </p:nvSpPr>
          <p:spPr>
            <a:xfrm>
              <a:off x="2886419" y="2510822"/>
              <a:ext cx="1916936" cy="273035"/>
            </a:xfrm>
            <a:prstGeom prst="rect">
              <a:avLst/>
            </a:prstGeom>
            <a:effectLst/>
          </p:spPr>
          <p:txBody>
            <a:bodyPr wrap="square">
              <a:spAutoFit/>
            </a:bodyPr>
            <a:lstStyle/>
            <a:p>
              <a:pPr algn="ctr" defTabSz="1219080">
                <a:defRPr/>
              </a:pPr>
              <a:r>
                <a:rPr lang="en-US" sz="1000" b="1" dirty="0">
                  <a:solidFill>
                    <a:srgbClr val="000000"/>
                  </a:solidFill>
                  <a:latin typeface="Arial"/>
                </a:rPr>
                <a:t>DIAGNOSIS</a:t>
              </a:r>
            </a:p>
          </p:txBody>
        </p:sp>
        <p:sp>
          <p:nvSpPr>
            <p:cNvPr id="46" name="Rectangle 45">
              <a:extLst>
                <a:ext uri="{FF2B5EF4-FFF2-40B4-BE49-F238E27FC236}">
                  <a16:creationId xmlns:a16="http://schemas.microsoft.com/office/drawing/2014/main" id="{9FF4F1B0-0F29-4F4F-A167-430DA442AD69}"/>
                </a:ext>
              </a:extLst>
            </p:cNvPr>
            <p:cNvSpPr/>
            <p:nvPr/>
          </p:nvSpPr>
          <p:spPr>
            <a:xfrm>
              <a:off x="4671152" y="2510822"/>
              <a:ext cx="1277955" cy="273035"/>
            </a:xfrm>
            <a:prstGeom prst="rect">
              <a:avLst/>
            </a:prstGeom>
            <a:effectLst/>
          </p:spPr>
          <p:txBody>
            <a:bodyPr wrap="square">
              <a:spAutoFit/>
            </a:bodyPr>
            <a:lstStyle/>
            <a:p>
              <a:pPr algn="ctr" defTabSz="1219080">
                <a:defRPr/>
              </a:pPr>
              <a:r>
                <a:rPr lang="en-US" sz="1000" b="1" dirty="0">
                  <a:solidFill>
                    <a:srgbClr val="000000"/>
                  </a:solidFill>
                  <a:latin typeface="Arial"/>
                </a:rPr>
                <a:t>PROGNOSIS</a:t>
              </a:r>
            </a:p>
          </p:txBody>
        </p:sp>
        <p:sp>
          <p:nvSpPr>
            <p:cNvPr id="47" name="Rectangle 46">
              <a:extLst>
                <a:ext uri="{FF2B5EF4-FFF2-40B4-BE49-F238E27FC236}">
                  <a16:creationId xmlns:a16="http://schemas.microsoft.com/office/drawing/2014/main" id="{1DF08193-EB02-4D1A-B822-FC16BAE59D15}"/>
                </a:ext>
              </a:extLst>
            </p:cNvPr>
            <p:cNvSpPr/>
            <p:nvPr/>
          </p:nvSpPr>
          <p:spPr>
            <a:xfrm>
              <a:off x="6337375" y="2510822"/>
              <a:ext cx="1264263" cy="273035"/>
            </a:xfrm>
            <a:prstGeom prst="rect">
              <a:avLst/>
            </a:prstGeom>
            <a:effectLst/>
          </p:spPr>
          <p:txBody>
            <a:bodyPr wrap="square">
              <a:spAutoFit/>
            </a:bodyPr>
            <a:lstStyle/>
            <a:p>
              <a:pPr defTabSz="1219080">
                <a:defRPr/>
              </a:pPr>
              <a:r>
                <a:rPr lang="en-US" sz="1000" b="1" dirty="0">
                  <a:solidFill>
                    <a:srgbClr val="000000"/>
                  </a:solidFill>
                  <a:latin typeface="Arial"/>
                </a:rPr>
                <a:t>TREATMENT</a:t>
              </a:r>
            </a:p>
          </p:txBody>
        </p:sp>
        <p:sp>
          <p:nvSpPr>
            <p:cNvPr id="48" name="Rectangle 47">
              <a:extLst>
                <a:ext uri="{FF2B5EF4-FFF2-40B4-BE49-F238E27FC236}">
                  <a16:creationId xmlns:a16="http://schemas.microsoft.com/office/drawing/2014/main" id="{9F4B8EE6-C1CB-427D-820B-19517B6D53F0}"/>
                </a:ext>
              </a:extLst>
            </p:cNvPr>
            <p:cNvSpPr/>
            <p:nvPr/>
          </p:nvSpPr>
          <p:spPr>
            <a:xfrm>
              <a:off x="7809252" y="2510822"/>
              <a:ext cx="1057655" cy="273035"/>
            </a:xfrm>
            <a:prstGeom prst="rect">
              <a:avLst/>
            </a:prstGeom>
            <a:effectLst/>
          </p:spPr>
          <p:txBody>
            <a:bodyPr wrap="square">
              <a:spAutoFit/>
            </a:bodyPr>
            <a:lstStyle/>
            <a:p>
              <a:pPr defTabSz="1219080">
                <a:defRPr/>
              </a:pPr>
              <a:r>
                <a:rPr lang="en-US" sz="1000" b="1" dirty="0">
                  <a:solidFill>
                    <a:srgbClr val="000000"/>
                  </a:solidFill>
                  <a:latin typeface="Arial"/>
                </a:rPr>
                <a:t>RECOVERY</a:t>
              </a:r>
              <a:endParaRPr lang="en-US" sz="1000" dirty="0">
                <a:solidFill>
                  <a:srgbClr val="000000"/>
                </a:solidFill>
                <a:latin typeface="Arial"/>
              </a:endParaRPr>
            </a:p>
          </p:txBody>
        </p:sp>
        <p:grpSp>
          <p:nvGrpSpPr>
            <p:cNvPr id="49" name="Group 48">
              <a:extLst>
                <a:ext uri="{FF2B5EF4-FFF2-40B4-BE49-F238E27FC236}">
                  <a16:creationId xmlns:a16="http://schemas.microsoft.com/office/drawing/2014/main" id="{48126CE7-5B70-42BB-A96C-818B501059B4}"/>
                </a:ext>
              </a:extLst>
            </p:cNvPr>
            <p:cNvGrpSpPr/>
            <p:nvPr/>
          </p:nvGrpSpPr>
          <p:grpSpPr>
            <a:xfrm>
              <a:off x="135342" y="1342985"/>
              <a:ext cx="8873316" cy="1146067"/>
              <a:chOff x="150020" y="1889580"/>
              <a:chExt cx="8849569" cy="1143000"/>
            </a:xfrm>
          </p:grpSpPr>
          <p:grpSp>
            <p:nvGrpSpPr>
              <p:cNvPr id="50" name="Public Awareness">
                <a:extLst>
                  <a:ext uri="{FF2B5EF4-FFF2-40B4-BE49-F238E27FC236}">
                    <a16:creationId xmlns:a16="http://schemas.microsoft.com/office/drawing/2014/main" id="{13364652-03EB-4E5C-86C7-80BDD3D0D308}"/>
                  </a:ext>
                </a:extLst>
              </p:cNvPr>
              <p:cNvGrpSpPr/>
              <p:nvPr/>
            </p:nvGrpSpPr>
            <p:grpSpPr>
              <a:xfrm>
                <a:off x="150020" y="1889580"/>
                <a:ext cx="1474839" cy="1143000"/>
                <a:chOff x="150020" y="1889580"/>
                <a:chExt cx="1474839" cy="1143000"/>
              </a:xfrm>
            </p:grpSpPr>
            <p:grpSp>
              <p:nvGrpSpPr>
                <p:cNvPr id="76" name="Group 75">
                  <a:extLst>
                    <a:ext uri="{FF2B5EF4-FFF2-40B4-BE49-F238E27FC236}">
                      <a16:creationId xmlns:a16="http://schemas.microsoft.com/office/drawing/2014/main" id="{63C92C5A-2FA1-456D-93B9-B76E67D36357}"/>
                    </a:ext>
                  </a:extLst>
                </p:cNvPr>
                <p:cNvGrpSpPr/>
                <p:nvPr/>
              </p:nvGrpSpPr>
              <p:grpSpPr>
                <a:xfrm>
                  <a:off x="150020" y="1889580"/>
                  <a:ext cx="1474839" cy="1143000"/>
                  <a:chOff x="-1775460" y="1889580"/>
                  <a:chExt cx="1474839" cy="1143000"/>
                </a:xfrm>
              </p:grpSpPr>
              <p:pic>
                <p:nvPicPr>
                  <p:cNvPr id="78" name="Graphic 103">
                    <a:extLst>
                      <a:ext uri="{FF2B5EF4-FFF2-40B4-BE49-F238E27FC236}">
                        <a16:creationId xmlns:a16="http://schemas.microsoft.com/office/drawing/2014/main" id="{B2033230-2372-46CD-A865-B3759A0B871B}"/>
                      </a:ext>
                    </a:extLst>
                  </p:cNvPr>
                  <p:cNvPicPr>
                    <a:picLocks noChangeAspect="1"/>
                  </p:cNvPicPr>
                  <p:nvPr/>
                </p:nvPicPr>
                <p:blipFill>
                  <a:blip r:embed="rId2">
                    <a:extLst>
                      <a:ext uri="{96DAC541-7B7A-43D3-8B79-37D633B846F1}">
                        <asvg:svgBlip xmlns:asvg="http://schemas.microsoft.com/office/drawing/2016/SVG/main" xmlns="" r:embed="rId6"/>
                      </a:ext>
                    </a:extLst>
                  </a:blip>
                  <a:stretch>
                    <a:fillRect/>
                  </a:stretch>
                </p:blipFill>
                <p:spPr>
                  <a:xfrm>
                    <a:off x="-1775460" y="1889580"/>
                    <a:ext cx="1474839" cy="1143000"/>
                  </a:xfrm>
                  <a:prstGeom prst="rect">
                    <a:avLst/>
                  </a:prstGeom>
                  <a:effectLst/>
                </p:spPr>
              </p:pic>
              <p:sp>
                <p:nvSpPr>
                  <p:cNvPr id="79" name="Oval 78">
                    <a:extLst>
                      <a:ext uri="{FF2B5EF4-FFF2-40B4-BE49-F238E27FC236}">
                        <a16:creationId xmlns:a16="http://schemas.microsoft.com/office/drawing/2014/main" id="{29911C0E-BF3D-4BB1-AABC-F71F7CD8156B}"/>
                      </a:ext>
                    </a:extLst>
                  </p:cNvPr>
                  <p:cNvSpPr/>
                  <p:nvPr/>
                </p:nvSpPr>
                <p:spPr>
                  <a:xfrm>
                    <a:off x="-1361891" y="2137230"/>
                    <a:ext cx="647700" cy="647700"/>
                  </a:xfrm>
                  <a:prstGeom prst="ellipse">
                    <a:avLst/>
                  </a:prstGeom>
                  <a:gradFill>
                    <a:gsLst>
                      <a:gs pos="0">
                        <a:schemeClr val="bg1"/>
                      </a:gs>
                      <a:gs pos="43000">
                        <a:srgbClr val="DEDFDF"/>
                      </a:gs>
                      <a:gs pos="100000">
                        <a:schemeClr val="bg1">
                          <a:lumMod val="65000"/>
                        </a:schemeClr>
                      </a:gs>
                    </a:gsLst>
                    <a:lin ang="14400000" scaled="0"/>
                  </a:gradFill>
                  <a:ln>
                    <a:noFill/>
                  </a:ln>
                  <a:effectLst>
                    <a:outerShdw blurRad="50800" dist="38100" dir="2700000" algn="tl" rotWithShape="0">
                      <a:prstClr val="black">
                        <a:alpha val="40000"/>
                      </a:prstClr>
                    </a:outerShdw>
                  </a:effectLst>
                  <a:scene3d>
                    <a:camera prst="orthographicFront"/>
                    <a:lightRig rig="threePt" dir="t"/>
                  </a:scene3d>
                  <a:sp3d>
                    <a:bevelT w="133350" h="381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0" name="Rectangle 79">
                    <a:extLst>
                      <a:ext uri="{FF2B5EF4-FFF2-40B4-BE49-F238E27FC236}">
                        <a16:creationId xmlns:a16="http://schemas.microsoft.com/office/drawing/2014/main" id="{52C4AF5D-6D4D-4D74-9D50-B27D2E920280}"/>
                      </a:ext>
                    </a:extLst>
                  </p:cNvPr>
                  <p:cNvSpPr/>
                  <p:nvPr/>
                </p:nvSpPr>
                <p:spPr>
                  <a:xfrm>
                    <a:off x="-1775460" y="2315824"/>
                    <a:ext cx="85725" cy="290511"/>
                  </a:xfrm>
                  <a:prstGeom prst="rect">
                    <a:avLst/>
                  </a:prstGeom>
                  <a:solidFill>
                    <a:srgbClr val="548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pic>
              <p:nvPicPr>
                <p:cNvPr id="77" name="Graphic 102">
                  <a:extLst>
                    <a:ext uri="{FF2B5EF4-FFF2-40B4-BE49-F238E27FC236}">
                      <a16:creationId xmlns:a16="http://schemas.microsoft.com/office/drawing/2014/main" id="{356A982B-F161-41F2-9066-7C67907F4B2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35039" y="2265934"/>
                  <a:ext cx="304800" cy="390293"/>
                </a:xfrm>
                <a:prstGeom prst="rect">
                  <a:avLst/>
                </a:prstGeom>
              </p:spPr>
            </p:pic>
          </p:grpSp>
          <p:grpSp>
            <p:nvGrpSpPr>
              <p:cNvPr id="51" name="Group 50">
                <a:extLst>
                  <a:ext uri="{FF2B5EF4-FFF2-40B4-BE49-F238E27FC236}">
                    <a16:creationId xmlns:a16="http://schemas.microsoft.com/office/drawing/2014/main" id="{4AC63C53-61D2-4597-B183-F3415CF2AAF8}"/>
                  </a:ext>
                </a:extLst>
              </p:cNvPr>
              <p:cNvGrpSpPr/>
              <p:nvPr/>
            </p:nvGrpSpPr>
            <p:grpSpPr>
              <a:xfrm>
                <a:off x="3103365" y="1889580"/>
                <a:ext cx="1474839" cy="1143000"/>
                <a:chOff x="3097161" y="1889580"/>
                <a:chExt cx="1474839" cy="1143000"/>
              </a:xfrm>
            </p:grpSpPr>
            <p:grpSp>
              <p:nvGrpSpPr>
                <p:cNvPr id="72" name="Group 71">
                  <a:extLst>
                    <a:ext uri="{FF2B5EF4-FFF2-40B4-BE49-F238E27FC236}">
                      <a16:creationId xmlns:a16="http://schemas.microsoft.com/office/drawing/2014/main" id="{EE5FBA30-74BA-4AA4-94A4-87A3BF2C5282}"/>
                    </a:ext>
                  </a:extLst>
                </p:cNvPr>
                <p:cNvGrpSpPr/>
                <p:nvPr/>
              </p:nvGrpSpPr>
              <p:grpSpPr>
                <a:xfrm>
                  <a:off x="3097161" y="1889580"/>
                  <a:ext cx="1474839" cy="1143000"/>
                  <a:chOff x="-1775460" y="1889580"/>
                  <a:chExt cx="1474839" cy="1143000"/>
                </a:xfrm>
              </p:grpSpPr>
              <p:pic>
                <p:nvPicPr>
                  <p:cNvPr id="74" name="Graphic 99">
                    <a:extLst>
                      <a:ext uri="{FF2B5EF4-FFF2-40B4-BE49-F238E27FC236}">
                        <a16:creationId xmlns:a16="http://schemas.microsoft.com/office/drawing/2014/main" id="{ACD59110-734C-4E0F-8FCC-2B3C7485D8F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775460" y="1889580"/>
                    <a:ext cx="1474839" cy="1143000"/>
                  </a:xfrm>
                  <a:prstGeom prst="rect">
                    <a:avLst/>
                  </a:prstGeom>
                  <a:effectLst/>
                </p:spPr>
              </p:pic>
              <p:sp>
                <p:nvSpPr>
                  <p:cNvPr id="75" name="Oval 74">
                    <a:extLst>
                      <a:ext uri="{FF2B5EF4-FFF2-40B4-BE49-F238E27FC236}">
                        <a16:creationId xmlns:a16="http://schemas.microsoft.com/office/drawing/2014/main" id="{EF0A704D-F58F-4096-9D82-135F0AAF9FF4}"/>
                      </a:ext>
                    </a:extLst>
                  </p:cNvPr>
                  <p:cNvSpPr/>
                  <p:nvPr/>
                </p:nvSpPr>
                <p:spPr>
                  <a:xfrm>
                    <a:off x="-1361891" y="2137230"/>
                    <a:ext cx="647700" cy="647700"/>
                  </a:xfrm>
                  <a:prstGeom prst="ellipse">
                    <a:avLst/>
                  </a:prstGeom>
                  <a:gradFill>
                    <a:gsLst>
                      <a:gs pos="0">
                        <a:schemeClr val="bg1"/>
                      </a:gs>
                      <a:gs pos="43000">
                        <a:srgbClr val="DEDFDF"/>
                      </a:gs>
                      <a:gs pos="100000">
                        <a:schemeClr val="bg1">
                          <a:lumMod val="65000"/>
                        </a:schemeClr>
                      </a:gs>
                    </a:gsLst>
                    <a:lin ang="14400000" scaled="0"/>
                  </a:gradFill>
                  <a:ln>
                    <a:noFill/>
                  </a:ln>
                  <a:effectLst>
                    <a:outerShdw blurRad="50800" dist="38100" dir="2700000" algn="tl" rotWithShape="0">
                      <a:prstClr val="black">
                        <a:alpha val="40000"/>
                      </a:prstClr>
                    </a:outerShdw>
                  </a:effectLst>
                  <a:scene3d>
                    <a:camera prst="orthographicFront"/>
                    <a:lightRig rig="threePt" dir="t"/>
                  </a:scene3d>
                  <a:sp3d>
                    <a:bevelT w="133350" h="381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pic>
              <p:nvPicPr>
                <p:cNvPr id="73" name="Graphic 96">
                  <a:extLst>
                    <a:ext uri="{FF2B5EF4-FFF2-40B4-BE49-F238E27FC236}">
                      <a16:creationId xmlns:a16="http://schemas.microsoft.com/office/drawing/2014/main" id="{8056ABAC-DCB9-4F72-A521-A3C5E42A497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648393" y="2246771"/>
                  <a:ext cx="414020" cy="437829"/>
                </a:xfrm>
                <a:prstGeom prst="rect">
                  <a:avLst/>
                </a:prstGeom>
              </p:spPr>
            </p:pic>
          </p:grpSp>
          <p:grpSp>
            <p:nvGrpSpPr>
              <p:cNvPr id="52" name="Group 51">
                <a:extLst>
                  <a:ext uri="{FF2B5EF4-FFF2-40B4-BE49-F238E27FC236}">
                    <a16:creationId xmlns:a16="http://schemas.microsoft.com/office/drawing/2014/main" id="{D9DCED8A-EE24-4252-AED1-C01EA07B305A}"/>
                  </a:ext>
                </a:extLst>
              </p:cNvPr>
              <p:cNvGrpSpPr/>
              <p:nvPr/>
            </p:nvGrpSpPr>
            <p:grpSpPr>
              <a:xfrm>
                <a:off x="6050955" y="1889580"/>
                <a:ext cx="1474839" cy="1143000"/>
                <a:chOff x="6057900" y="1889580"/>
                <a:chExt cx="1474839" cy="1143000"/>
              </a:xfrm>
            </p:grpSpPr>
            <p:grpSp>
              <p:nvGrpSpPr>
                <p:cNvPr id="68" name="Group 67">
                  <a:extLst>
                    <a:ext uri="{FF2B5EF4-FFF2-40B4-BE49-F238E27FC236}">
                      <a16:creationId xmlns:a16="http://schemas.microsoft.com/office/drawing/2014/main" id="{1EF9DC89-71C7-4268-AAE8-9B6565106D7F}"/>
                    </a:ext>
                  </a:extLst>
                </p:cNvPr>
                <p:cNvGrpSpPr/>
                <p:nvPr/>
              </p:nvGrpSpPr>
              <p:grpSpPr>
                <a:xfrm>
                  <a:off x="6057900" y="1889580"/>
                  <a:ext cx="1474839" cy="1143000"/>
                  <a:chOff x="-1775460" y="1889580"/>
                  <a:chExt cx="1474839" cy="1143000"/>
                </a:xfrm>
              </p:grpSpPr>
              <p:pic>
                <p:nvPicPr>
                  <p:cNvPr id="70" name="Graphic 89">
                    <a:extLst>
                      <a:ext uri="{FF2B5EF4-FFF2-40B4-BE49-F238E27FC236}">
                        <a16:creationId xmlns:a16="http://schemas.microsoft.com/office/drawing/2014/main" id="{369ED142-E07F-4090-84F2-ACFAE3A1396F}"/>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775460" y="1889580"/>
                    <a:ext cx="1474839" cy="1143000"/>
                  </a:xfrm>
                  <a:prstGeom prst="rect">
                    <a:avLst/>
                  </a:prstGeom>
                  <a:effectLst/>
                </p:spPr>
              </p:pic>
              <p:sp>
                <p:nvSpPr>
                  <p:cNvPr id="71" name="Oval 70">
                    <a:extLst>
                      <a:ext uri="{FF2B5EF4-FFF2-40B4-BE49-F238E27FC236}">
                        <a16:creationId xmlns:a16="http://schemas.microsoft.com/office/drawing/2014/main" id="{213E83E2-FCE1-4492-B6C9-96DCD7419CB9}"/>
                      </a:ext>
                    </a:extLst>
                  </p:cNvPr>
                  <p:cNvSpPr/>
                  <p:nvPr/>
                </p:nvSpPr>
                <p:spPr>
                  <a:xfrm>
                    <a:off x="-1361891" y="2137230"/>
                    <a:ext cx="647700" cy="647700"/>
                  </a:xfrm>
                  <a:prstGeom prst="ellipse">
                    <a:avLst/>
                  </a:prstGeom>
                  <a:gradFill>
                    <a:gsLst>
                      <a:gs pos="0">
                        <a:schemeClr val="bg1"/>
                      </a:gs>
                      <a:gs pos="43000">
                        <a:srgbClr val="DEDFDF"/>
                      </a:gs>
                      <a:gs pos="100000">
                        <a:schemeClr val="bg1">
                          <a:lumMod val="65000"/>
                        </a:schemeClr>
                      </a:gs>
                    </a:gsLst>
                    <a:lin ang="14400000" scaled="0"/>
                  </a:gradFill>
                  <a:ln>
                    <a:noFill/>
                  </a:ln>
                  <a:effectLst>
                    <a:outerShdw blurRad="50800" dist="38100" dir="2700000" algn="tl" rotWithShape="0">
                      <a:prstClr val="black">
                        <a:alpha val="40000"/>
                      </a:prstClr>
                    </a:outerShdw>
                  </a:effectLst>
                  <a:scene3d>
                    <a:camera prst="orthographicFront"/>
                    <a:lightRig rig="threePt" dir="t"/>
                  </a:scene3d>
                  <a:sp3d>
                    <a:bevelT w="133350" h="381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pic>
              <p:nvPicPr>
                <p:cNvPr id="69" name="Graphic 86">
                  <a:extLst>
                    <a:ext uri="{FF2B5EF4-FFF2-40B4-BE49-F238E27FC236}">
                      <a16:creationId xmlns:a16="http://schemas.microsoft.com/office/drawing/2014/main" id="{05C46376-EC18-42D7-95EE-8029269E9454}"/>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rot="10800000">
                  <a:off x="6591300" y="2272486"/>
                  <a:ext cx="400050" cy="400050"/>
                </a:xfrm>
                <a:prstGeom prst="rect">
                  <a:avLst/>
                </a:prstGeom>
              </p:spPr>
            </p:pic>
          </p:grpSp>
          <p:grpSp>
            <p:nvGrpSpPr>
              <p:cNvPr id="53" name="Group 52">
                <a:extLst>
                  <a:ext uri="{FF2B5EF4-FFF2-40B4-BE49-F238E27FC236}">
                    <a16:creationId xmlns:a16="http://schemas.microsoft.com/office/drawing/2014/main" id="{E7DF3141-492C-4AF1-8432-8DBF63E6DE02}"/>
                  </a:ext>
                </a:extLst>
              </p:cNvPr>
              <p:cNvGrpSpPr/>
              <p:nvPr/>
            </p:nvGrpSpPr>
            <p:grpSpPr>
              <a:xfrm>
                <a:off x="1629570" y="1889580"/>
                <a:ext cx="1474839" cy="1143000"/>
                <a:chOff x="1629570" y="1889580"/>
                <a:chExt cx="1474839" cy="1143000"/>
              </a:xfrm>
            </p:grpSpPr>
            <p:grpSp>
              <p:nvGrpSpPr>
                <p:cNvPr id="64" name="Group 63">
                  <a:extLst>
                    <a:ext uri="{FF2B5EF4-FFF2-40B4-BE49-F238E27FC236}">
                      <a16:creationId xmlns:a16="http://schemas.microsoft.com/office/drawing/2014/main" id="{869FA710-8116-41B3-AEB8-AA727236314E}"/>
                    </a:ext>
                  </a:extLst>
                </p:cNvPr>
                <p:cNvGrpSpPr/>
                <p:nvPr/>
              </p:nvGrpSpPr>
              <p:grpSpPr>
                <a:xfrm>
                  <a:off x="1629570" y="1889580"/>
                  <a:ext cx="1474839" cy="1143000"/>
                  <a:chOff x="-1775460" y="1889580"/>
                  <a:chExt cx="1474839" cy="1143000"/>
                </a:xfrm>
              </p:grpSpPr>
              <p:pic>
                <p:nvPicPr>
                  <p:cNvPr id="66" name="Graphic 80">
                    <a:extLst>
                      <a:ext uri="{FF2B5EF4-FFF2-40B4-BE49-F238E27FC236}">
                        <a16:creationId xmlns:a16="http://schemas.microsoft.com/office/drawing/2014/main" id="{4EB917E1-F341-44C1-AE19-A285CE4A1391}"/>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1775460" y="1889580"/>
                    <a:ext cx="1474839" cy="1143000"/>
                  </a:xfrm>
                  <a:prstGeom prst="rect">
                    <a:avLst/>
                  </a:prstGeom>
                  <a:effectLst/>
                </p:spPr>
              </p:pic>
              <p:sp>
                <p:nvSpPr>
                  <p:cNvPr id="67" name="Oval 66">
                    <a:extLst>
                      <a:ext uri="{FF2B5EF4-FFF2-40B4-BE49-F238E27FC236}">
                        <a16:creationId xmlns:a16="http://schemas.microsoft.com/office/drawing/2014/main" id="{503F7812-B8FF-4055-8261-C8906198E56E}"/>
                      </a:ext>
                    </a:extLst>
                  </p:cNvPr>
                  <p:cNvSpPr/>
                  <p:nvPr/>
                </p:nvSpPr>
                <p:spPr>
                  <a:xfrm>
                    <a:off x="-1361891" y="2137230"/>
                    <a:ext cx="647700" cy="647700"/>
                  </a:xfrm>
                  <a:prstGeom prst="ellipse">
                    <a:avLst/>
                  </a:prstGeom>
                  <a:gradFill>
                    <a:gsLst>
                      <a:gs pos="0">
                        <a:schemeClr val="bg1"/>
                      </a:gs>
                      <a:gs pos="43000">
                        <a:srgbClr val="DEDFDF"/>
                      </a:gs>
                      <a:gs pos="100000">
                        <a:schemeClr val="bg1">
                          <a:lumMod val="65000"/>
                        </a:schemeClr>
                      </a:gs>
                    </a:gsLst>
                    <a:lin ang="14400000" scaled="0"/>
                  </a:gradFill>
                  <a:ln>
                    <a:noFill/>
                  </a:ln>
                  <a:effectLst>
                    <a:outerShdw blurRad="50800" dist="38100" dir="2700000" algn="tl" rotWithShape="0">
                      <a:prstClr val="black">
                        <a:alpha val="40000"/>
                      </a:prstClr>
                    </a:outerShdw>
                  </a:effectLst>
                  <a:scene3d>
                    <a:camera prst="orthographicFront"/>
                    <a:lightRig rig="threePt" dir="t"/>
                  </a:scene3d>
                  <a:sp3d>
                    <a:bevelT w="133350" h="381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pic>
              <p:nvPicPr>
                <p:cNvPr id="65" name="Graphic 79">
                  <a:extLst>
                    <a:ext uri="{FF2B5EF4-FFF2-40B4-BE49-F238E27FC236}">
                      <a16:creationId xmlns:a16="http://schemas.microsoft.com/office/drawing/2014/main" id="{7A598C6A-561F-4D8A-BA34-8E5D3F8227AC}"/>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2165033" y="2249625"/>
                  <a:ext cx="429577" cy="429577"/>
                </a:xfrm>
                <a:prstGeom prst="rect">
                  <a:avLst/>
                </a:prstGeom>
              </p:spPr>
            </p:pic>
          </p:grpSp>
          <p:grpSp>
            <p:nvGrpSpPr>
              <p:cNvPr id="54" name="Group 53">
                <a:extLst>
                  <a:ext uri="{FF2B5EF4-FFF2-40B4-BE49-F238E27FC236}">
                    <a16:creationId xmlns:a16="http://schemas.microsoft.com/office/drawing/2014/main" id="{0FF4B813-FEB1-444F-AF3F-85D2CD611F66}"/>
                  </a:ext>
                </a:extLst>
              </p:cNvPr>
              <p:cNvGrpSpPr/>
              <p:nvPr/>
            </p:nvGrpSpPr>
            <p:grpSpPr>
              <a:xfrm>
                <a:off x="4577160" y="1889580"/>
                <a:ext cx="1474839" cy="1143000"/>
                <a:chOff x="4572000" y="1889580"/>
                <a:chExt cx="1474839" cy="1143000"/>
              </a:xfrm>
            </p:grpSpPr>
            <p:grpSp>
              <p:nvGrpSpPr>
                <p:cNvPr id="60" name="Group 59">
                  <a:extLst>
                    <a:ext uri="{FF2B5EF4-FFF2-40B4-BE49-F238E27FC236}">
                      <a16:creationId xmlns:a16="http://schemas.microsoft.com/office/drawing/2014/main" id="{96DA9D01-0591-4B42-A3CC-2FBB3DD2CA2B}"/>
                    </a:ext>
                  </a:extLst>
                </p:cNvPr>
                <p:cNvGrpSpPr/>
                <p:nvPr/>
              </p:nvGrpSpPr>
              <p:grpSpPr>
                <a:xfrm>
                  <a:off x="4572000" y="1889580"/>
                  <a:ext cx="1474839" cy="1143000"/>
                  <a:chOff x="-1775460" y="1889580"/>
                  <a:chExt cx="1474839" cy="1143000"/>
                </a:xfrm>
              </p:grpSpPr>
              <p:pic>
                <p:nvPicPr>
                  <p:cNvPr id="62" name="Graphic 70">
                    <a:extLst>
                      <a:ext uri="{FF2B5EF4-FFF2-40B4-BE49-F238E27FC236}">
                        <a16:creationId xmlns:a16="http://schemas.microsoft.com/office/drawing/2014/main" id="{32866B6F-7992-463B-BE5F-65555BE021A8}"/>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1775460" y="1889580"/>
                    <a:ext cx="1474839" cy="1143000"/>
                  </a:xfrm>
                  <a:prstGeom prst="rect">
                    <a:avLst/>
                  </a:prstGeom>
                  <a:effectLst/>
                </p:spPr>
              </p:pic>
              <p:sp>
                <p:nvSpPr>
                  <p:cNvPr id="63" name="Oval 62">
                    <a:extLst>
                      <a:ext uri="{FF2B5EF4-FFF2-40B4-BE49-F238E27FC236}">
                        <a16:creationId xmlns:a16="http://schemas.microsoft.com/office/drawing/2014/main" id="{A624AE71-A60C-444C-9456-96125FDF30D6}"/>
                      </a:ext>
                    </a:extLst>
                  </p:cNvPr>
                  <p:cNvSpPr/>
                  <p:nvPr/>
                </p:nvSpPr>
                <p:spPr>
                  <a:xfrm>
                    <a:off x="-1361891" y="2137230"/>
                    <a:ext cx="647700" cy="647700"/>
                  </a:xfrm>
                  <a:prstGeom prst="ellipse">
                    <a:avLst/>
                  </a:prstGeom>
                  <a:gradFill>
                    <a:gsLst>
                      <a:gs pos="0">
                        <a:schemeClr val="bg1"/>
                      </a:gs>
                      <a:gs pos="43000">
                        <a:srgbClr val="DEDFDF"/>
                      </a:gs>
                      <a:gs pos="100000">
                        <a:schemeClr val="bg1">
                          <a:lumMod val="65000"/>
                        </a:schemeClr>
                      </a:gs>
                    </a:gsLst>
                    <a:lin ang="14400000" scaled="0"/>
                  </a:gradFill>
                  <a:ln>
                    <a:noFill/>
                  </a:ln>
                  <a:effectLst>
                    <a:outerShdw blurRad="50800" dist="38100" dir="2700000" algn="tl" rotWithShape="0">
                      <a:prstClr val="black">
                        <a:alpha val="40000"/>
                      </a:prstClr>
                    </a:outerShdw>
                  </a:effectLst>
                  <a:scene3d>
                    <a:camera prst="orthographicFront"/>
                    <a:lightRig rig="threePt" dir="t"/>
                  </a:scene3d>
                  <a:sp3d>
                    <a:bevelT w="133350" h="381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pic>
              <p:nvPicPr>
                <p:cNvPr id="61" name="Graphic 64">
                  <a:extLst>
                    <a:ext uri="{FF2B5EF4-FFF2-40B4-BE49-F238E27FC236}">
                      <a16:creationId xmlns:a16="http://schemas.microsoft.com/office/drawing/2014/main" id="{18513725-FF0F-42CA-BB9E-9532E7DE7AA8}"/>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5150815" y="2216386"/>
                  <a:ext cx="340348" cy="468531"/>
                </a:xfrm>
                <a:prstGeom prst="rect">
                  <a:avLst/>
                </a:prstGeom>
              </p:spPr>
            </p:pic>
          </p:grpSp>
          <p:grpSp>
            <p:nvGrpSpPr>
              <p:cNvPr id="55" name="Group 54">
                <a:extLst>
                  <a:ext uri="{FF2B5EF4-FFF2-40B4-BE49-F238E27FC236}">
                    <a16:creationId xmlns:a16="http://schemas.microsoft.com/office/drawing/2014/main" id="{90C67394-6BBF-4D5D-B101-D397DADDC3BE}"/>
                  </a:ext>
                </a:extLst>
              </p:cNvPr>
              <p:cNvGrpSpPr/>
              <p:nvPr/>
            </p:nvGrpSpPr>
            <p:grpSpPr>
              <a:xfrm>
                <a:off x="7524750" y="1889580"/>
                <a:ext cx="1474839" cy="1143000"/>
                <a:chOff x="7524750" y="1889580"/>
                <a:chExt cx="1474839" cy="1143000"/>
              </a:xfrm>
            </p:grpSpPr>
            <p:grpSp>
              <p:nvGrpSpPr>
                <p:cNvPr id="56" name="Group 55">
                  <a:extLst>
                    <a:ext uri="{FF2B5EF4-FFF2-40B4-BE49-F238E27FC236}">
                      <a16:creationId xmlns:a16="http://schemas.microsoft.com/office/drawing/2014/main" id="{093F27F6-93CE-4244-A2E5-763092AA16CA}"/>
                    </a:ext>
                  </a:extLst>
                </p:cNvPr>
                <p:cNvGrpSpPr/>
                <p:nvPr/>
              </p:nvGrpSpPr>
              <p:grpSpPr>
                <a:xfrm>
                  <a:off x="7524750" y="1889580"/>
                  <a:ext cx="1474839" cy="1143000"/>
                  <a:chOff x="-1775460" y="1889580"/>
                  <a:chExt cx="1474839" cy="1143000"/>
                </a:xfrm>
              </p:grpSpPr>
              <p:pic>
                <p:nvPicPr>
                  <p:cNvPr id="58" name="Graphic 57">
                    <a:extLst>
                      <a:ext uri="{FF2B5EF4-FFF2-40B4-BE49-F238E27FC236}">
                        <a16:creationId xmlns:a16="http://schemas.microsoft.com/office/drawing/2014/main" id="{099A3F0A-55CB-41F9-B9D8-8FDC0C26A8C2}"/>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1775460" y="1889580"/>
                    <a:ext cx="1474839" cy="1143000"/>
                  </a:xfrm>
                  <a:prstGeom prst="rect">
                    <a:avLst/>
                  </a:prstGeom>
                  <a:effectLst/>
                </p:spPr>
              </p:pic>
              <p:sp>
                <p:nvSpPr>
                  <p:cNvPr id="59" name="Oval 58">
                    <a:extLst>
                      <a:ext uri="{FF2B5EF4-FFF2-40B4-BE49-F238E27FC236}">
                        <a16:creationId xmlns:a16="http://schemas.microsoft.com/office/drawing/2014/main" id="{489F8D3B-0E94-44BD-AD02-7C6C49FDA16A}"/>
                      </a:ext>
                    </a:extLst>
                  </p:cNvPr>
                  <p:cNvSpPr/>
                  <p:nvPr/>
                </p:nvSpPr>
                <p:spPr>
                  <a:xfrm>
                    <a:off x="-1361891" y="2137230"/>
                    <a:ext cx="647700" cy="647700"/>
                  </a:xfrm>
                  <a:prstGeom prst="ellipse">
                    <a:avLst/>
                  </a:prstGeom>
                  <a:gradFill>
                    <a:gsLst>
                      <a:gs pos="0">
                        <a:schemeClr val="bg1"/>
                      </a:gs>
                      <a:gs pos="43000">
                        <a:srgbClr val="DEDFDF"/>
                      </a:gs>
                      <a:gs pos="100000">
                        <a:schemeClr val="bg1">
                          <a:lumMod val="65000"/>
                        </a:schemeClr>
                      </a:gs>
                    </a:gsLst>
                    <a:lin ang="14400000" scaled="0"/>
                  </a:gradFill>
                  <a:ln>
                    <a:noFill/>
                  </a:ln>
                  <a:effectLst>
                    <a:outerShdw blurRad="50800" dist="38100" dir="2700000" algn="tl" rotWithShape="0">
                      <a:prstClr val="black">
                        <a:alpha val="40000"/>
                      </a:prstClr>
                    </a:outerShdw>
                  </a:effectLst>
                  <a:scene3d>
                    <a:camera prst="orthographicFront"/>
                    <a:lightRig rig="threePt" dir="t"/>
                  </a:scene3d>
                  <a:sp3d>
                    <a:bevelT w="133350" h="381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pic>
              <p:nvPicPr>
                <p:cNvPr id="57" name="Graphic 56">
                  <a:extLst>
                    <a:ext uri="{FF2B5EF4-FFF2-40B4-BE49-F238E27FC236}">
                      <a16:creationId xmlns:a16="http://schemas.microsoft.com/office/drawing/2014/main" id="{4465258B-5DB6-47B6-B281-BAD6CCEE89EC}"/>
                    </a:ext>
                  </a:extLst>
                </p:cNvPr>
                <p:cNvPicPr>
                  <a:picLocks noChangeAspect="1"/>
                </p:cNvPicPr>
                <p:nvPr/>
              </p:nvPicPr>
              <p:blipFill>
                <a:blip r:embed="rId27">
                  <a:extLst>
                    <a:ext uri="{96DAC541-7B7A-43D3-8B79-37D633B846F1}">
                      <asvg:svgBlip xmlns:asvg="http://schemas.microsoft.com/office/drawing/2016/SVG/main" xmlns="" r:embed="rId28"/>
                    </a:ext>
                  </a:extLst>
                </a:blip>
                <a:stretch>
                  <a:fillRect/>
                </a:stretch>
              </p:blipFill>
              <p:spPr>
                <a:xfrm>
                  <a:off x="8060323" y="2262259"/>
                  <a:ext cx="402640" cy="379136"/>
                </a:xfrm>
                <a:prstGeom prst="rect">
                  <a:avLst/>
                </a:prstGeom>
              </p:spPr>
            </p:pic>
          </p:grpSp>
        </p:grpSp>
      </p:grpSp>
      <p:sp>
        <p:nvSpPr>
          <p:cNvPr id="81" name="Down Arrow 80"/>
          <p:cNvSpPr/>
          <p:nvPr/>
        </p:nvSpPr>
        <p:spPr>
          <a:xfrm>
            <a:off x="5501675" y="3348170"/>
            <a:ext cx="182636" cy="597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193757" y="5265987"/>
            <a:ext cx="2355875" cy="461665"/>
          </a:xfrm>
          <a:prstGeom prst="rect">
            <a:avLst/>
          </a:prstGeom>
          <a:solidFill>
            <a:schemeClr val="bg1">
              <a:lumMod val="85000"/>
            </a:schemeClr>
          </a:solidFill>
          <a:ln w="38100">
            <a:noFill/>
          </a:ln>
        </p:spPr>
        <p:txBody>
          <a:bodyPr wrap="square" rtlCol="0">
            <a:spAutoFit/>
          </a:bodyPr>
          <a:lstStyle/>
          <a:p>
            <a:pPr algn="ctr" defTabSz="914354">
              <a:defRPr/>
            </a:pPr>
            <a:r>
              <a:rPr lang="en-US" sz="1200" b="1" u="sng" dirty="0">
                <a:solidFill>
                  <a:srgbClr val="102B62"/>
                </a:solidFill>
                <a:latin typeface="Arial"/>
              </a:rPr>
              <a:t>Educate/Public Awareness</a:t>
            </a:r>
          </a:p>
          <a:p>
            <a:pPr marL="285737" indent="-285737" algn="ctr" defTabSz="914354">
              <a:buFont typeface="Arial" panose="020B0604020202020204" pitchFamily="34" charset="0"/>
              <a:buChar char="•"/>
              <a:defRPr/>
            </a:pPr>
            <a:r>
              <a:rPr lang="en-US" sz="1200" dirty="0">
                <a:solidFill>
                  <a:srgbClr val="102B62"/>
                </a:solidFill>
                <a:latin typeface="Arial"/>
              </a:rPr>
              <a:t>Training webinars</a:t>
            </a:r>
          </a:p>
        </p:txBody>
      </p:sp>
      <p:sp>
        <p:nvSpPr>
          <p:cNvPr id="83" name="TextBox 82"/>
          <p:cNvSpPr txBox="1"/>
          <p:nvPr/>
        </p:nvSpPr>
        <p:spPr>
          <a:xfrm>
            <a:off x="8797137" y="5245343"/>
            <a:ext cx="3244287" cy="461665"/>
          </a:xfrm>
          <a:prstGeom prst="rect">
            <a:avLst/>
          </a:prstGeom>
          <a:solidFill>
            <a:schemeClr val="bg1">
              <a:lumMod val="85000"/>
            </a:schemeClr>
          </a:solidFill>
          <a:ln w="38100">
            <a:solidFill>
              <a:srgbClr val="FF0000"/>
            </a:solidFill>
          </a:ln>
        </p:spPr>
        <p:txBody>
          <a:bodyPr wrap="square" rtlCol="0">
            <a:spAutoFit/>
          </a:bodyPr>
          <a:lstStyle/>
          <a:p>
            <a:pPr algn="ctr" defTabSz="914354">
              <a:defRPr/>
            </a:pPr>
            <a:r>
              <a:rPr lang="en-US" sz="1200" b="1" u="sng" dirty="0">
                <a:solidFill>
                  <a:srgbClr val="102B62"/>
                </a:solidFill>
                <a:latin typeface="Arial"/>
              </a:rPr>
              <a:t>Post-ICU discharge/Long-Terms Sequelae</a:t>
            </a:r>
          </a:p>
          <a:p>
            <a:pPr marL="285737" indent="-285737" algn="ctr" defTabSz="914354">
              <a:buFont typeface="Arial" panose="020B0604020202020204" pitchFamily="34" charset="0"/>
              <a:buChar char="•"/>
              <a:defRPr/>
            </a:pPr>
            <a:r>
              <a:rPr lang="en-US" sz="1200" dirty="0">
                <a:solidFill>
                  <a:srgbClr val="102B62"/>
                </a:solidFill>
                <a:latin typeface="Arial"/>
              </a:rPr>
              <a:t>Diagnose deterioration</a:t>
            </a:r>
          </a:p>
        </p:txBody>
      </p:sp>
      <p:sp>
        <p:nvSpPr>
          <p:cNvPr id="84" name="TextBox 83"/>
          <p:cNvSpPr txBox="1"/>
          <p:nvPr/>
        </p:nvSpPr>
        <p:spPr>
          <a:xfrm>
            <a:off x="4696941" y="3496605"/>
            <a:ext cx="2106474" cy="276999"/>
          </a:xfrm>
          <a:prstGeom prst="rect">
            <a:avLst/>
          </a:prstGeom>
          <a:solidFill>
            <a:schemeClr val="bg1"/>
          </a:solidFill>
        </p:spPr>
        <p:txBody>
          <a:bodyPr wrap="none" rtlCol="0">
            <a:spAutoFit/>
          </a:bodyPr>
          <a:lstStyle/>
          <a:p>
            <a:r>
              <a:rPr lang="en-US" sz="1200" b="1" dirty="0"/>
              <a:t>Threat Agnostic Approach</a:t>
            </a:r>
          </a:p>
        </p:txBody>
      </p:sp>
      <p:sp>
        <p:nvSpPr>
          <p:cNvPr id="85" name="TextBox 84"/>
          <p:cNvSpPr txBox="1"/>
          <p:nvPr/>
        </p:nvSpPr>
        <p:spPr>
          <a:xfrm>
            <a:off x="6424947" y="5245344"/>
            <a:ext cx="2200899" cy="276999"/>
          </a:xfrm>
          <a:prstGeom prst="rect">
            <a:avLst/>
          </a:prstGeom>
          <a:solidFill>
            <a:schemeClr val="bg1">
              <a:lumMod val="85000"/>
            </a:schemeClr>
          </a:solidFill>
        </p:spPr>
        <p:txBody>
          <a:bodyPr wrap="square" rtlCol="0">
            <a:spAutoFit/>
          </a:bodyPr>
          <a:lstStyle/>
          <a:p>
            <a:pPr algn="ctr" defTabSz="914354">
              <a:defRPr/>
            </a:pPr>
            <a:r>
              <a:rPr lang="en-US" sz="1200" b="1" u="sng" dirty="0">
                <a:solidFill>
                  <a:srgbClr val="102B62"/>
                </a:solidFill>
                <a:latin typeface="Arial"/>
              </a:rPr>
              <a:t>Host-based therapeutics</a:t>
            </a:r>
          </a:p>
        </p:txBody>
      </p:sp>
    </p:spTree>
    <p:extLst>
      <p:ext uri="{BB962C8B-B14F-4D97-AF65-F5344CB8AC3E}">
        <p14:creationId xmlns:p14="http://schemas.microsoft.com/office/powerpoint/2010/main" val="4026257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 y="1"/>
            <a:ext cx="12192000" cy="5987537"/>
            <a:chOff x="0" y="0"/>
            <a:chExt cx="9144000" cy="4490653"/>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4490653"/>
            </a:xfrm>
            <a:prstGeom prst="rect">
              <a:avLst/>
            </a:prstGeom>
          </p:spPr>
        </p:pic>
        <p:grpSp>
          <p:nvGrpSpPr>
            <p:cNvPr id="14" name="Group 13"/>
            <p:cNvGrpSpPr/>
            <p:nvPr/>
          </p:nvGrpSpPr>
          <p:grpSpPr>
            <a:xfrm>
              <a:off x="85379" y="350106"/>
              <a:ext cx="2157336" cy="638981"/>
              <a:chOff x="454055" y="729487"/>
              <a:chExt cx="2137956" cy="656022"/>
            </a:xfrm>
          </p:grpSpPr>
          <p:pic>
            <p:nvPicPr>
              <p:cNvPr id="43" name="Picture 42">
                <a:extLst>
                  <a:ext uri="{FF2B5EF4-FFF2-40B4-BE49-F238E27FC236}">
                    <a16:creationId xmlns:a16="http://schemas.microsoft.com/office/drawing/2014/main" id="{C9B1304C-3F84-488E-8682-A5BAF200D5B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4055" y="903982"/>
                <a:ext cx="1317641" cy="481527"/>
              </a:xfrm>
              <a:prstGeom prst="rect">
                <a:avLst/>
              </a:prstGeom>
            </p:spPr>
          </p:pic>
          <p:sp>
            <p:nvSpPr>
              <p:cNvPr id="13" name="TextBox 12"/>
              <p:cNvSpPr txBox="1"/>
              <p:nvPr/>
            </p:nvSpPr>
            <p:spPr>
              <a:xfrm>
                <a:off x="951381" y="729487"/>
                <a:ext cx="1640630" cy="308086"/>
              </a:xfrm>
              <a:prstGeom prst="rect">
                <a:avLst/>
              </a:prstGeom>
              <a:noFill/>
            </p:spPr>
            <p:txBody>
              <a:bodyPr wrap="square" rtlCol="0">
                <a:spAutoFit/>
              </a:bodyPr>
              <a:lstStyle/>
              <a:p>
                <a:r>
                  <a:rPr lang="en-US" sz="2000" b="1" i="1" dirty="0">
                    <a:solidFill>
                      <a:srgbClr val="000000"/>
                    </a:solidFill>
                    <a:latin typeface="Century Gothic" panose="020B0502020202020204" pitchFamily="34" charset="0"/>
                  </a:rPr>
                  <a:t>Meet</a:t>
                </a:r>
                <a:r>
                  <a:rPr lang="en-US" sz="2000" i="1" dirty="0">
                    <a:solidFill>
                      <a:srgbClr val="000000"/>
                    </a:solidFill>
                    <a:latin typeface="Century Gothic" panose="020B0502020202020204" pitchFamily="34" charset="0"/>
                  </a:rPr>
                  <a:t> </a:t>
                </a:r>
                <a:r>
                  <a:rPr lang="en-US" sz="2000" b="1" i="1" dirty="0">
                    <a:solidFill>
                      <a:srgbClr val="000000"/>
                    </a:solidFill>
                    <a:latin typeface="Century Gothic" panose="020B0502020202020204" pitchFamily="34" charset="0"/>
                  </a:rPr>
                  <a:t>Team</a:t>
                </a:r>
              </a:p>
            </p:txBody>
          </p:sp>
        </p:grpSp>
        <p:sp>
          <p:nvSpPr>
            <p:cNvPr id="19" name="TextBox 18"/>
            <p:cNvSpPr txBox="1"/>
            <p:nvPr/>
          </p:nvSpPr>
          <p:spPr>
            <a:xfrm>
              <a:off x="2242715" y="151970"/>
              <a:ext cx="4889492" cy="392415"/>
            </a:xfrm>
            <a:prstGeom prst="rect">
              <a:avLst/>
            </a:prstGeom>
            <a:noFill/>
          </p:spPr>
          <p:txBody>
            <a:bodyPr wrap="square" rtlCol="0">
              <a:spAutoFit/>
            </a:bodyPr>
            <a:lstStyle/>
            <a:p>
              <a:pPr algn="ctr"/>
              <a:r>
                <a:rPr lang="en-US" sz="2800" b="1" dirty="0">
                  <a:solidFill>
                    <a:srgbClr val="102B62"/>
                  </a:solidFill>
                  <a:latin typeface="+mj-lt"/>
                  <a:ea typeface="+mj-ea"/>
                  <a:cs typeface="+mj-cs"/>
                </a:rPr>
                <a:t>Team Photo at </a:t>
              </a:r>
              <a:r>
                <a:rPr lang="en-US" sz="2800" b="1" dirty="0" smtClean="0">
                  <a:solidFill>
                    <a:srgbClr val="102B62"/>
                  </a:solidFill>
                  <a:latin typeface="+mj-lt"/>
                  <a:ea typeface="+mj-ea"/>
                  <a:cs typeface="+mj-cs"/>
                </a:rPr>
                <a:t>2020 </a:t>
              </a:r>
              <a:r>
                <a:rPr lang="en-US" sz="2800" b="1" dirty="0">
                  <a:solidFill>
                    <a:srgbClr val="102B62"/>
                  </a:solidFill>
                </a:rPr>
                <a:t>Annual </a:t>
              </a:r>
              <a:r>
                <a:rPr lang="en-US" sz="2800" b="1" dirty="0" smtClean="0">
                  <a:solidFill>
                    <a:srgbClr val="102B62"/>
                  </a:solidFill>
                  <a:latin typeface="+mj-lt"/>
                  <a:ea typeface="+mj-ea"/>
                  <a:cs typeface="+mj-cs"/>
                </a:rPr>
                <a:t>Retreat</a:t>
              </a:r>
              <a:endParaRPr lang="en-US" sz="2800" b="1" dirty="0">
                <a:solidFill>
                  <a:srgbClr val="102B62"/>
                </a:solidFill>
                <a:latin typeface="+mj-lt"/>
                <a:ea typeface="+mj-ea"/>
                <a:cs typeface="+mj-cs"/>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23426"/>
            <a:stretch/>
          </p:blipFill>
          <p:spPr>
            <a:xfrm>
              <a:off x="7264006" y="1791503"/>
              <a:ext cx="920388" cy="800506"/>
            </a:xfrm>
            <a:prstGeom prst="rect">
              <a:avLst/>
            </a:prstGeom>
          </p:spPr>
        </p:pic>
        <p:pic>
          <p:nvPicPr>
            <p:cNvPr id="23" name="Picture 22"/>
            <p:cNvPicPr>
              <a:picLocks noChangeAspect="1"/>
            </p:cNvPicPr>
            <p:nvPr/>
          </p:nvPicPr>
          <p:blipFill>
            <a:blip r:embed="rId6"/>
            <a:stretch>
              <a:fillRect/>
            </a:stretch>
          </p:blipFill>
          <p:spPr>
            <a:xfrm>
              <a:off x="3582661" y="1171132"/>
              <a:ext cx="834095" cy="91675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3" name="Picture 52"/>
            <p:cNvPicPr preferRelativeResize="0">
              <a:picLocks noChangeAspect="1"/>
            </p:cNvPicPr>
            <p:nvPr/>
          </p:nvPicPr>
          <p:blipFill rotWithShape="1">
            <a:blip r:embed="rId7" cstate="print">
              <a:extLst>
                <a:ext uri="{28A0092B-C50C-407E-A947-70E740481C1C}">
                  <a14:useLocalDpi xmlns:a14="http://schemas.microsoft.com/office/drawing/2010/main" val="0"/>
                </a:ext>
              </a:extLst>
            </a:blip>
            <a:srcRect l="13009"/>
            <a:stretch/>
          </p:blipFill>
          <p:spPr>
            <a:xfrm>
              <a:off x="2157273" y="1271107"/>
              <a:ext cx="910513" cy="916759"/>
            </a:xfrm>
            <a:prstGeom prst="rect">
              <a:avLst/>
            </a:prstGeom>
          </p:spPr>
        </p:pic>
        <p:pic>
          <p:nvPicPr>
            <p:cNvPr id="26" name="Picture 7">
              <a:extLst>
                <a:ext uri="{FF2B5EF4-FFF2-40B4-BE49-F238E27FC236}">
                  <a16:creationId xmlns:a16="http://schemas.microsoft.com/office/drawing/2014/main" id="{CCB00A78-AEA0-42E3-BBAB-DAFBCB90403A}"/>
                </a:ext>
              </a:extLst>
            </p:cNvPr>
            <p:cNvPicPr>
              <a:picLocks noChangeAspect="1"/>
            </p:cNvPicPr>
            <p:nvPr/>
          </p:nvPicPr>
          <p:blipFill rotWithShape="1">
            <a:blip r:embed="rId8"/>
            <a:srcRect l="21723" r="17871"/>
            <a:stretch/>
          </p:blipFill>
          <p:spPr>
            <a:xfrm>
              <a:off x="1563149" y="1884059"/>
              <a:ext cx="838940" cy="916759"/>
            </a:xfrm>
            <a:prstGeom prst="rect">
              <a:avLst/>
            </a:prstGeom>
            <a:ln w="38100" cap="sq">
              <a:noFill/>
              <a:prstDash val="solid"/>
              <a:miter lim="800000"/>
            </a:ln>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49674" y="2591097"/>
              <a:ext cx="699018" cy="926035"/>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45542" y="1018016"/>
              <a:ext cx="923216" cy="91675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1" name="Picture 50"/>
            <p:cNvPicPr preferRelativeResize="0">
              <a:picLocks noChangeAspect="1"/>
            </p:cNvPicPr>
            <p:nvPr/>
          </p:nvPicPr>
          <p:blipFill>
            <a:blip r:embed="rId11">
              <a:extLst/>
            </a:blip>
            <a:stretch>
              <a:fillRect/>
            </a:stretch>
          </p:blipFill>
          <p:spPr>
            <a:xfrm>
              <a:off x="6608286" y="1725806"/>
              <a:ext cx="856471" cy="859660"/>
            </a:xfrm>
            <a:prstGeom prst="rect">
              <a:avLst/>
            </a:prstGeom>
            <a:ln w="38100" cap="sq">
              <a:noFill/>
              <a:prstDash val="solid"/>
              <a:miter lim="800000"/>
            </a:ln>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pic>
        <p:pic>
          <p:nvPicPr>
            <p:cNvPr id="49" name="Picture 48"/>
            <p:cNvPicPr preferRelativeResize="0">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63222" y="1026614"/>
              <a:ext cx="666520" cy="916759"/>
            </a:xfrm>
            <a:prstGeom prst="rect">
              <a:avLst/>
            </a:prstGeom>
            <a:effectLst>
              <a:outerShdw blurRad="50800" dist="38100" dir="2700000" algn="tl" rotWithShape="0">
                <a:prstClr val="black">
                  <a:alpha val="40000"/>
                </a:prstClr>
              </a:outerShdw>
            </a:effectLst>
          </p:spPr>
        </p:pic>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18386" y="1006699"/>
              <a:ext cx="738151" cy="916758"/>
            </a:xfrm>
            <a:prstGeom prst="rect">
              <a:avLst/>
            </a:prstGeom>
          </p:spPr>
        </p:pic>
        <p:pic>
          <p:nvPicPr>
            <p:cNvPr id="46" name="Picture 45">
              <a:extLst>
                <a:ext uri="{FF2B5EF4-FFF2-40B4-BE49-F238E27FC236}">
                  <a16:creationId xmlns:a16="http://schemas.microsoft.com/office/drawing/2014/main" id="{3BCD1325-3796-4603-BFA8-F2732B8414C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2569"/>
            <a:stretch/>
          </p:blipFill>
          <p:spPr>
            <a:xfrm>
              <a:off x="2871521" y="1179960"/>
              <a:ext cx="801159" cy="916758"/>
            </a:xfrm>
            <a:prstGeom prst="rect">
              <a:avLst/>
            </a:prstGeom>
            <a:effectLst>
              <a:outerShdw blurRad="50800" dist="38100" dir="2700000" algn="tl" rotWithShape="0">
                <a:prstClr val="black">
                  <a:alpha val="40000"/>
                </a:prstClr>
              </a:outerShdw>
            </a:effectLst>
          </p:spPr>
        </p:pic>
        <p:pic>
          <p:nvPicPr>
            <p:cNvPr id="28" name="Picture 11">
              <a:extLst>
                <a:ext uri="{FF2B5EF4-FFF2-40B4-BE49-F238E27FC236}">
                  <a16:creationId xmlns:a16="http://schemas.microsoft.com/office/drawing/2014/main" id="{442D8ADD-90D1-45DA-BFB6-E9B8754057E7}"/>
                </a:ext>
              </a:extLst>
            </p:cNvPr>
            <p:cNvPicPr>
              <a:picLocks noChangeAspect="1"/>
            </p:cNvPicPr>
            <p:nvPr/>
          </p:nvPicPr>
          <p:blipFill>
            <a:blip r:embed="rId15"/>
            <a:stretch>
              <a:fillRect/>
            </a:stretch>
          </p:blipFill>
          <p:spPr>
            <a:xfrm>
              <a:off x="5855482" y="1754175"/>
              <a:ext cx="800462" cy="879472"/>
            </a:xfrm>
            <a:prstGeom prst="rect">
              <a:avLst/>
            </a:prstGeom>
            <a:ln w="38100" cap="sq">
              <a:noFill/>
              <a:prstDash val="solid"/>
              <a:miter lim="800000"/>
            </a:ln>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pic>
        <p:pic>
          <p:nvPicPr>
            <p:cNvPr id="48" name="Picture 47">
              <a:extLst>
                <a:ext uri="{FF2B5EF4-FFF2-40B4-BE49-F238E27FC236}">
                  <a16:creationId xmlns:a16="http://schemas.microsoft.com/office/drawing/2014/main" id="{75656F5F-EB13-4E64-94AD-DFD34A72FCB8}"/>
                </a:ext>
              </a:extLst>
            </p:cNvPr>
            <p:cNvPicPr>
              <a:picLocks noChangeAspect="1"/>
            </p:cNvPicPr>
            <p:nvPr/>
          </p:nvPicPr>
          <p:blipFill rotWithShape="1">
            <a:blip r:embed="rId16"/>
            <a:srcRect l="13170"/>
            <a:stretch/>
          </p:blipFill>
          <p:spPr>
            <a:xfrm>
              <a:off x="5230396" y="1731417"/>
              <a:ext cx="801168" cy="916758"/>
            </a:xfrm>
            <a:prstGeom prst="rect">
              <a:avLst/>
            </a:prstGeom>
            <a:effectLst>
              <a:outerShdw blurRad="50800" dist="38100" dir="2700000" algn="tl" rotWithShape="0">
                <a:prstClr val="black">
                  <a:alpha val="40000"/>
                </a:prstClr>
              </a:outerShdw>
            </a:effectLst>
          </p:spPr>
        </p:pic>
        <p:pic>
          <p:nvPicPr>
            <p:cNvPr id="33" name="Picture 2" descr="Profile photo of Prakash Rao, Ph.D MB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63360" y="1707824"/>
              <a:ext cx="922689" cy="916759"/>
            </a:xfrm>
            <a:prstGeom prst="rect">
              <a:avLst/>
            </a:prstGeom>
            <a:ln w="38100" cap="sq">
              <a:noFill/>
              <a:prstDash val="solid"/>
              <a:miter lim="800000"/>
            </a:ln>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pic>
        <p:pic>
          <p:nvPicPr>
            <p:cNvPr id="36" name="Picture 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53864" y="1688151"/>
              <a:ext cx="699809" cy="916759"/>
            </a:xfrm>
            <a:prstGeom prst="rect">
              <a:avLst/>
            </a:prstGeom>
          </p:spPr>
        </p:pic>
        <p:pic>
          <p:nvPicPr>
            <p:cNvPr id="27" name="Picture 2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83614" y="1889885"/>
              <a:ext cx="922689" cy="916759"/>
            </a:xfrm>
            <a:prstGeom prst="rect">
              <a:avLst/>
            </a:prstGeom>
          </p:spPr>
        </p:pic>
        <p:pic>
          <p:nvPicPr>
            <p:cNvPr id="47" name="Picture 46">
              <a:extLst>
                <a:ext uri="{FF2B5EF4-FFF2-40B4-BE49-F238E27FC236}">
                  <a16:creationId xmlns:a16="http://schemas.microsoft.com/office/drawing/2014/main" id="{877D7681-F3D9-421C-B47F-9F1A83F30A0F}"/>
                </a:ext>
              </a:extLst>
            </p:cNvPr>
            <p:cNvPicPr>
              <a:picLocks noChangeAspect="1"/>
            </p:cNvPicPr>
            <p:nvPr/>
          </p:nvPicPr>
          <p:blipFill>
            <a:blip r:embed="rId20"/>
            <a:stretch>
              <a:fillRect/>
            </a:stretch>
          </p:blipFill>
          <p:spPr>
            <a:xfrm>
              <a:off x="3147469" y="1875842"/>
              <a:ext cx="801158" cy="916758"/>
            </a:xfrm>
            <a:prstGeom prst="rect">
              <a:avLst/>
            </a:prstGeom>
            <a:effectLst>
              <a:outerShdw blurRad="50800" dist="38100" dir="2700000" algn="tl" rotWithShape="0">
                <a:prstClr val="black">
                  <a:alpha val="40000"/>
                </a:prstClr>
              </a:outerShdw>
            </a:effectLst>
          </p:spPr>
        </p:pic>
        <p:pic>
          <p:nvPicPr>
            <p:cNvPr id="41"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41342" y="2611550"/>
              <a:ext cx="843647" cy="868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8B406522-9AB7-4269-97C7-766BEE3334D2}"/>
                </a:ext>
              </a:extLst>
            </p:cNvPr>
            <p:cNvPicPr>
              <a:picLocks noChangeAspect="1"/>
            </p:cNvPicPr>
            <p:nvPr/>
          </p:nvPicPr>
          <p:blipFill rotWithShape="1">
            <a:blip r:embed="rId22"/>
            <a:srcRect l="6586" r="6586"/>
            <a:stretch/>
          </p:blipFill>
          <p:spPr>
            <a:xfrm>
              <a:off x="2338970" y="2593419"/>
              <a:ext cx="824042" cy="916759"/>
            </a:xfrm>
            <a:prstGeom prst="rect">
              <a:avLst/>
            </a:prstGeom>
            <a:effectLst>
              <a:outerShdw blurRad="50800" dist="38100" dir="2700000" algn="tl" rotWithShape="0">
                <a:prstClr val="black">
                  <a:alpha val="40000"/>
                </a:prstClr>
              </a:outerShdw>
            </a:effectLst>
          </p:spPr>
        </p:pic>
        <p:pic>
          <p:nvPicPr>
            <p:cNvPr id="50" name="Picture 8">
              <a:extLst>
                <a:ext uri="{FF2B5EF4-FFF2-40B4-BE49-F238E27FC236}">
                  <a16:creationId xmlns:a16="http://schemas.microsoft.com/office/drawing/2014/main" id="{7CC5F57D-F747-4BA3-9135-8E554BCDC523}"/>
                </a:ext>
              </a:extLst>
            </p:cNvPr>
            <p:cNvPicPr>
              <a:picLocks noChangeAspect="1"/>
            </p:cNvPicPr>
            <p:nvPr/>
          </p:nvPicPr>
          <p:blipFill>
            <a:blip r:embed="rId23"/>
            <a:stretch>
              <a:fillRect/>
            </a:stretch>
          </p:blipFill>
          <p:spPr>
            <a:xfrm>
              <a:off x="4485611" y="2586862"/>
              <a:ext cx="774399" cy="916759"/>
            </a:xfrm>
            <a:prstGeom prst="rect">
              <a:avLst/>
            </a:prstGeom>
            <a:ln w="38100" cap="sq">
              <a:noFill/>
              <a:prstDash val="solid"/>
              <a:miter lim="800000"/>
            </a:ln>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pic>
        <p:pic>
          <p:nvPicPr>
            <p:cNvPr id="30" name="Picture 29"/>
            <p:cNvPicPr preferRelativeResize="0">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222953" y="2600288"/>
              <a:ext cx="863266" cy="916759"/>
            </a:xfrm>
            <a:prstGeom prst="rect">
              <a:avLst/>
            </a:prstGeom>
          </p:spPr>
        </p:pic>
        <p:pic>
          <p:nvPicPr>
            <p:cNvPr id="2" name="Picture 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715265" y="2613567"/>
              <a:ext cx="784396" cy="916759"/>
            </a:xfrm>
            <a:prstGeom prst="rect">
              <a:avLst/>
            </a:prstGeom>
          </p:spPr>
        </p:pic>
        <p:pic>
          <p:nvPicPr>
            <p:cNvPr id="34" name="Picture 33"/>
            <p:cNvPicPr>
              <a:picLocks noChangeAspect="1"/>
            </p:cNvPicPr>
            <p:nvPr/>
          </p:nvPicPr>
          <p:blipFill>
            <a:blip r:embed="rId26"/>
            <a:stretch>
              <a:fillRect/>
            </a:stretch>
          </p:blipFill>
          <p:spPr>
            <a:xfrm>
              <a:off x="3172712" y="2589380"/>
              <a:ext cx="646095" cy="916758"/>
            </a:xfrm>
            <a:prstGeom prst="rect">
              <a:avLst/>
            </a:prstGeom>
            <a:ln w="38100" cap="sq">
              <a:noFill/>
              <a:prstDash val="solid"/>
              <a:miter lim="800000"/>
            </a:ln>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pic>
        <p:pic>
          <p:nvPicPr>
            <p:cNvPr id="42" name="Picture 4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760820" y="2593419"/>
              <a:ext cx="715133" cy="916758"/>
            </a:xfrm>
            <a:prstGeom prst="rect">
              <a:avLst/>
            </a:prstGeom>
          </p:spPr>
        </p:pic>
        <p:pic>
          <p:nvPicPr>
            <p:cNvPr id="44" name="Picture 43" descr="A person smiling for the camera&#10;&#10;Description automatically generated">
              <a:extLst>
                <a:ext uri="{FF2B5EF4-FFF2-40B4-BE49-F238E27FC236}">
                  <a16:creationId xmlns:a16="http://schemas.microsoft.com/office/drawing/2014/main" id="{6CD9BF05-6772-4845-9BE6-EF24D230912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521013" y="3343546"/>
              <a:ext cx="801158" cy="916758"/>
            </a:xfrm>
            <a:prstGeom prst="rect">
              <a:avLst/>
            </a:prstGeom>
            <a:effectLst>
              <a:outerShdw blurRad="50800" dist="38100" dir="2700000" algn="tl" rotWithShape="0">
                <a:prstClr val="black">
                  <a:alpha val="40000"/>
                </a:prstClr>
              </a:outerShdw>
            </a:effectLst>
          </p:spPr>
        </p:pic>
        <p:pic>
          <p:nvPicPr>
            <p:cNvPr id="38" name="Picture 37"/>
            <p:cNvPicPr>
              <a:picLocks noChangeAspect="1"/>
            </p:cNvPicPr>
            <p:nvPr/>
          </p:nvPicPr>
          <p:blipFill rotWithShape="1">
            <a:blip r:embed="rId29"/>
            <a:srcRect l="74484" t="18406" r="17848" b="63374"/>
            <a:stretch/>
          </p:blipFill>
          <p:spPr>
            <a:xfrm>
              <a:off x="6462539" y="3331483"/>
              <a:ext cx="782912" cy="916758"/>
            </a:xfrm>
            <a:prstGeom prst="rect">
              <a:avLst/>
            </a:prstGeom>
          </p:spPr>
        </p:pic>
        <p:pic>
          <p:nvPicPr>
            <p:cNvPr id="52" name="Picture 13">
              <a:extLst>
                <a:ext uri="{FF2B5EF4-FFF2-40B4-BE49-F238E27FC236}">
                  <a16:creationId xmlns:a16="http://schemas.microsoft.com/office/drawing/2014/main" id="{17258172-A2DA-40E7-88DC-BB827B4D46FD}"/>
                </a:ext>
              </a:extLst>
            </p:cNvPr>
            <p:cNvPicPr>
              <a:picLocks noChangeAspect="1"/>
            </p:cNvPicPr>
            <p:nvPr/>
          </p:nvPicPr>
          <p:blipFill>
            <a:blip r:embed="rId30"/>
            <a:stretch>
              <a:fillRect/>
            </a:stretch>
          </p:blipFill>
          <p:spPr>
            <a:xfrm>
              <a:off x="4319716" y="3329779"/>
              <a:ext cx="563675" cy="916759"/>
            </a:xfrm>
            <a:prstGeom prst="rect">
              <a:avLst/>
            </a:prstGeom>
            <a:ln w="38100" cap="sq">
              <a:noFill/>
              <a:prstDash val="solid"/>
              <a:miter lim="800000"/>
            </a:ln>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pic>
        <p:pic>
          <p:nvPicPr>
            <p:cNvPr id="22" name="Picture 4" descr="Matthew A. McCord"/>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638036" y="3329779"/>
              <a:ext cx="931678" cy="916759"/>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842786" y="3330988"/>
              <a:ext cx="931097" cy="916759"/>
            </a:xfrm>
            <a:prstGeom prst="rect">
              <a:avLst/>
            </a:prstGeom>
          </p:spPr>
        </p:pic>
        <p:pic>
          <p:nvPicPr>
            <p:cNvPr id="54" name="Picture 53"/>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871485" y="3341684"/>
              <a:ext cx="802108" cy="916759"/>
            </a:xfrm>
            <a:prstGeom prst="rect">
              <a:avLst/>
            </a:prstGeom>
            <a:ln w="38100" cap="sq">
              <a:noFill/>
              <a:prstDash val="solid"/>
              <a:miter lim="800000"/>
            </a:ln>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pic>
        <p:pic>
          <p:nvPicPr>
            <p:cNvPr id="29" name="Picture 5">
              <a:extLst>
                <a:ext uri="{FF2B5EF4-FFF2-40B4-BE49-F238E27FC236}">
                  <a16:creationId xmlns:a16="http://schemas.microsoft.com/office/drawing/2014/main" id="{490F6D71-5602-43A7-AA61-37F27C4DDFC3}"/>
                </a:ext>
              </a:extLst>
            </p:cNvPr>
            <p:cNvPicPr>
              <a:picLocks noChangeAspect="1"/>
            </p:cNvPicPr>
            <p:nvPr/>
          </p:nvPicPr>
          <p:blipFill rotWithShape="1">
            <a:blip r:embed="rId34"/>
            <a:srcRect l="20419" t="14286" r="19895" b="10526"/>
            <a:stretch/>
          </p:blipFill>
          <p:spPr>
            <a:xfrm>
              <a:off x="1566814" y="2600288"/>
              <a:ext cx="933847" cy="916758"/>
            </a:xfrm>
            <a:prstGeom prst="rect">
              <a:avLst/>
            </a:prstGeom>
            <a:ln w="38100" cap="sq">
              <a:noFill/>
              <a:prstDash val="solid"/>
              <a:miter lim="800000"/>
            </a:ln>
            <a:effectLst>
              <a:outerShdw blurRad="50800" dist="38100" dir="2700000" algn="tl" rotWithShape="0">
                <a:srgbClr val="000000">
                  <a:alpha val="43000"/>
                </a:srgbClr>
              </a:outerShdw>
            </a:effectLst>
          </p:spPr>
          <p:style>
            <a:lnRef idx="2">
              <a:schemeClr val="accent1"/>
            </a:lnRef>
            <a:fillRef idx="1">
              <a:schemeClr val="lt1"/>
            </a:fillRef>
            <a:effectRef idx="0">
              <a:schemeClr val="accent1"/>
            </a:effectRef>
            <a:fontRef idx="minor">
              <a:schemeClr val="dk1"/>
            </a:fontRef>
          </p:style>
        </p:pic>
        <p:pic>
          <p:nvPicPr>
            <p:cNvPr id="9" name="Picture 8"/>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095307" y="2600228"/>
              <a:ext cx="673573" cy="907318"/>
            </a:xfrm>
            <a:prstGeom prst="rect">
              <a:avLst/>
            </a:prstGeom>
          </p:spPr>
        </p:pic>
        <p:pic>
          <p:nvPicPr>
            <p:cNvPr id="4" name="Picture 3"/>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325953" y="3334830"/>
              <a:ext cx="637433" cy="930683"/>
            </a:xfrm>
            <a:prstGeom prst="rect">
              <a:avLst/>
            </a:prstGeom>
          </p:spPr>
        </p:pic>
        <p:pic>
          <p:nvPicPr>
            <p:cNvPr id="8" name="Picture 7"/>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94926" y="3507547"/>
              <a:ext cx="930605" cy="713537"/>
            </a:xfrm>
            <a:prstGeom prst="rect">
              <a:avLst/>
            </a:prstGeom>
          </p:spPr>
        </p:pic>
        <p:pic>
          <p:nvPicPr>
            <p:cNvPr id="3" name="Picture 2"/>
            <p:cNvPicPr>
              <a:picLocks noChangeAspect="1"/>
            </p:cNvPicPr>
            <p:nvPr/>
          </p:nvPicPr>
          <p:blipFill rotWithShape="1">
            <a:blip r:embed="rId38" cstate="print">
              <a:extLst>
                <a:ext uri="{28A0092B-C50C-407E-A947-70E740481C1C}">
                  <a14:useLocalDpi xmlns:a14="http://schemas.microsoft.com/office/drawing/2010/main" val="0"/>
                </a:ext>
              </a:extLst>
            </a:blip>
            <a:srcRect b="21130"/>
            <a:stretch/>
          </p:blipFill>
          <p:spPr>
            <a:xfrm>
              <a:off x="7246064" y="3487304"/>
              <a:ext cx="767898" cy="752188"/>
            </a:xfrm>
            <a:prstGeom prst="rect">
              <a:avLst/>
            </a:prstGeom>
          </p:spPr>
        </p:pic>
      </p:grpSp>
    </p:spTree>
    <p:extLst>
      <p:ext uri="{BB962C8B-B14F-4D97-AF65-F5344CB8AC3E}">
        <p14:creationId xmlns:p14="http://schemas.microsoft.com/office/powerpoint/2010/main" val="116460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62817-24A8-455B-8A7C-C0C6444038A3}"/>
              </a:ext>
            </a:extLst>
          </p:cNvPr>
          <p:cNvSpPr>
            <a:spLocks noGrp="1"/>
          </p:cNvSpPr>
          <p:nvPr>
            <p:ph type="title"/>
          </p:nvPr>
        </p:nvSpPr>
        <p:spPr>
          <a:xfrm>
            <a:off x="625512" y="112675"/>
            <a:ext cx="10972800" cy="1143000"/>
          </a:xfrm>
        </p:spPr>
        <p:txBody>
          <a:bodyPr>
            <a:normAutofit/>
          </a:bodyPr>
          <a:lstStyle/>
          <a:p>
            <a:r>
              <a:rPr lang="en-US" dirty="0"/>
              <a:t>BARDA Program Divisions</a:t>
            </a:r>
          </a:p>
        </p:txBody>
      </p:sp>
      <p:cxnSp>
        <p:nvCxnSpPr>
          <p:cNvPr id="57" name="Straight Connector 56">
            <a:extLst>
              <a:ext uri="{FF2B5EF4-FFF2-40B4-BE49-F238E27FC236}">
                <a16:creationId xmlns:a16="http://schemas.microsoft.com/office/drawing/2014/main" id="{B7461E95-EC88-46B4-B25E-AF14336CE707}"/>
              </a:ext>
            </a:extLst>
          </p:cNvPr>
          <p:cNvCxnSpPr>
            <a:cxnSpLocks/>
            <a:stCxn id="68" idx="2"/>
            <a:endCxn id="70" idx="0"/>
          </p:cNvCxnSpPr>
          <p:nvPr/>
        </p:nvCxnSpPr>
        <p:spPr>
          <a:xfrm>
            <a:off x="1726773" y="3388843"/>
            <a:ext cx="1" cy="727660"/>
          </a:xfrm>
          <a:prstGeom prst="straightConnector1">
            <a:avLst/>
          </a:prstGeom>
          <a:ln w="22225"/>
        </p:spPr>
        <p:style>
          <a:lnRef idx="1">
            <a:schemeClr val="dk1"/>
          </a:lnRef>
          <a:fillRef idx="0">
            <a:schemeClr val="dk1"/>
          </a:fillRef>
          <a:effectRef idx="0">
            <a:schemeClr val="dk1"/>
          </a:effectRef>
          <a:fontRef idx="minor">
            <a:schemeClr val="tx1"/>
          </a:fontRef>
        </p:style>
      </p:cxnSp>
      <p:pic>
        <p:nvPicPr>
          <p:cNvPr id="68" name="Picture 67" descr="A close up of a logo&#10;&#10;Description generated with very high confidence">
            <a:extLst>
              <a:ext uri="{FF2B5EF4-FFF2-40B4-BE49-F238E27FC236}">
                <a16:creationId xmlns:a16="http://schemas.microsoft.com/office/drawing/2014/main" id="{4B667A40-8894-4B40-9F2E-2F4783310D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903" y="1433107"/>
            <a:ext cx="1955736" cy="1955736"/>
          </a:xfrm>
          <a:prstGeom prst="rect">
            <a:avLst/>
          </a:prstGeom>
        </p:spPr>
      </p:pic>
      <p:pic>
        <p:nvPicPr>
          <p:cNvPr id="70" name="Picture 69" descr="A close up of a sign&#10;&#10;Description generated with very high confidence">
            <a:extLst>
              <a:ext uri="{FF2B5EF4-FFF2-40B4-BE49-F238E27FC236}">
                <a16:creationId xmlns:a16="http://schemas.microsoft.com/office/drawing/2014/main" id="{F9F24613-F1CF-45FF-907C-D5BF01087B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26" y="4116503"/>
            <a:ext cx="2965895" cy="1305764"/>
          </a:xfrm>
          <a:prstGeom prst="rect">
            <a:avLst/>
          </a:prstGeom>
        </p:spPr>
      </p:pic>
      <p:sp>
        <p:nvSpPr>
          <p:cNvPr id="73" name="Rectangle 72">
            <a:extLst>
              <a:ext uri="{FF2B5EF4-FFF2-40B4-BE49-F238E27FC236}">
                <a16:creationId xmlns:a16="http://schemas.microsoft.com/office/drawing/2014/main" id="{706B88F8-F752-49BF-8BDC-5AFD05D98978}"/>
              </a:ext>
            </a:extLst>
          </p:cNvPr>
          <p:cNvSpPr/>
          <p:nvPr/>
        </p:nvSpPr>
        <p:spPr>
          <a:xfrm>
            <a:off x="4349332" y="1499599"/>
            <a:ext cx="7598833" cy="4267199"/>
          </a:xfrm>
          <a:prstGeom prst="rect">
            <a:avLst/>
          </a:prstGeom>
          <a:ln/>
          <a:effectLst>
            <a:glow rad="101600">
              <a:schemeClr val="accent4">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lIns="609600" tIns="365760" bIns="121920" rtlCol="0" anchor="t"/>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prstClr val="white"/>
                </a:solidFill>
                <a:effectLst/>
                <a:uLnTx/>
                <a:uFillTx/>
                <a:latin typeface="Arial"/>
                <a:ea typeface="+mn-ea"/>
                <a:cs typeface="Arial" panose="020B0604020202020204" pitchFamily="34" charset="0"/>
              </a:rPr>
              <a:t>Medical Countermeasures (MCM) </a:t>
            </a:r>
            <a:br>
              <a:rPr kumimoji="0" lang="en-US" sz="2667" b="1" i="0" u="none" strike="noStrike" kern="0" cap="none" spc="0" normalizeH="0" baseline="0" noProof="0">
                <a:ln>
                  <a:noFill/>
                </a:ln>
                <a:solidFill>
                  <a:prstClr val="white"/>
                </a:solidFill>
                <a:effectLst/>
                <a:uLnTx/>
                <a:uFillTx/>
                <a:latin typeface="Arial"/>
                <a:ea typeface="+mn-ea"/>
                <a:cs typeface="Arial" panose="020B0604020202020204" pitchFamily="34" charset="0"/>
              </a:rPr>
            </a:br>
            <a:r>
              <a:rPr kumimoji="0" lang="en-US" sz="2667" b="1" i="0" u="none" strike="noStrike" kern="0" cap="none" spc="0" normalizeH="0" baseline="0" noProof="0">
                <a:ln>
                  <a:noFill/>
                </a:ln>
                <a:solidFill>
                  <a:prstClr val="white"/>
                </a:solidFill>
                <a:effectLst/>
                <a:uLnTx/>
                <a:uFillTx/>
                <a:latin typeface="Arial"/>
                <a:ea typeface="+mn-ea"/>
                <a:cs typeface="Arial" panose="020B0604020202020204" pitchFamily="34" charset="0"/>
              </a:rPr>
              <a:t>Program</a:t>
            </a:r>
          </a:p>
        </p:txBody>
      </p:sp>
      <p:pic>
        <p:nvPicPr>
          <p:cNvPr id="74" name="Picture 73">
            <a:extLst>
              <a:ext uri="{FF2B5EF4-FFF2-40B4-BE49-F238E27FC236}">
                <a16:creationId xmlns:a16="http://schemas.microsoft.com/office/drawing/2014/main" id="{32928F44-B161-4C5B-84D7-A51DA9F075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1648" y="1089294"/>
            <a:ext cx="1784752" cy="1783353"/>
          </a:xfrm>
          <a:prstGeom prst="rect">
            <a:avLst/>
          </a:prstGeom>
        </p:spPr>
      </p:pic>
      <p:cxnSp>
        <p:nvCxnSpPr>
          <p:cNvPr id="81" name="Straight Connector 56">
            <a:extLst>
              <a:ext uri="{FF2B5EF4-FFF2-40B4-BE49-F238E27FC236}">
                <a16:creationId xmlns:a16="http://schemas.microsoft.com/office/drawing/2014/main" id="{FB1604CC-CAB6-4599-8E3E-55205832A575}"/>
              </a:ext>
            </a:extLst>
          </p:cNvPr>
          <p:cNvCxnSpPr>
            <a:cxnSpLocks/>
            <a:stCxn id="74" idx="1"/>
            <a:endCxn id="70" idx="3"/>
          </p:cNvCxnSpPr>
          <p:nvPr/>
        </p:nvCxnSpPr>
        <p:spPr>
          <a:xfrm rot="10800000" flipV="1">
            <a:off x="3209722" y="1980969"/>
            <a:ext cx="491929" cy="2788416"/>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sp>
        <p:nvSpPr>
          <p:cNvPr id="38" name="Rectangle 37">
            <a:extLst>
              <a:ext uri="{FF2B5EF4-FFF2-40B4-BE49-F238E27FC236}">
                <a16:creationId xmlns:a16="http://schemas.microsoft.com/office/drawing/2014/main" id="{09B9AA3A-EDB1-4EE1-AA93-7BF55B54977F}"/>
              </a:ext>
            </a:extLst>
          </p:cNvPr>
          <p:cNvSpPr/>
          <p:nvPr/>
        </p:nvSpPr>
        <p:spPr>
          <a:xfrm>
            <a:off x="4868464" y="2998650"/>
            <a:ext cx="3011221" cy="85374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a:ea typeface="+mn-ea"/>
                <a:cs typeface="Arial" panose="020B0604020202020204" pitchFamily="34" charset="0"/>
              </a:rPr>
              <a:t>Influenza &amp; Emerging </a:t>
            </a:r>
            <a:br>
              <a:rPr kumimoji="0" lang="en-US" sz="1600" b="1" i="0" u="none" strike="noStrike" kern="0" cap="none" spc="0" normalizeH="0" baseline="0" noProof="0">
                <a:ln>
                  <a:noFill/>
                </a:ln>
                <a:solidFill>
                  <a:prstClr val="black"/>
                </a:solidFill>
                <a:effectLst/>
                <a:uLnTx/>
                <a:uFillTx/>
                <a:latin typeface="Arial"/>
                <a:ea typeface="+mn-ea"/>
                <a:cs typeface="Arial" panose="020B0604020202020204" pitchFamily="34" charset="0"/>
              </a:rPr>
            </a:br>
            <a:r>
              <a:rPr kumimoji="0" lang="en-US" sz="1600" b="1" i="0" u="none" strike="noStrike" kern="0" cap="none" spc="0" normalizeH="0" baseline="0" noProof="0">
                <a:ln>
                  <a:noFill/>
                </a:ln>
                <a:solidFill>
                  <a:prstClr val="black"/>
                </a:solidFill>
                <a:effectLst/>
                <a:uLnTx/>
                <a:uFillTx/>
                <a:latin typeface="Arial"/>
                <a:ea typeface="+mn-ea"/>
                <a:cs typeface="Arial" panose="020B0604020202020204" pitchFamily="34" charset="0"/>
              </a:rPr>
              <a:t>Infectious Diseases</a:t>
            </a:r>
          </a:p>
        </p:txBody>
      </p:sp>
      <p:sp>
        <p:nvSpPr>
          <p:cNvPr id="39" name="Rectangle 38">
            <a:extLst>
              <a:ext uri="{FF2B5EF4-FFF2-40B4-BE49-F238E27FC236}">
                <a16:creationId xmlns:a16="http://schemas.microsoft.com/office/drawing/2014/main" id="{F4C1212C-33D0-4729-B3C3-882FE82C6579}"/>
              </a:ext>
            </a:extLst>
          </p:cNvPr>
          <p:cNvSpPr/>
          <p:nvPr/>
        </p:nvSpPr>
        <p:spPr>
          <a:xfrm>
            <a:off x="8587091" y="2998650"/>
            <a:ext cx="3011221" cy="85374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a:ea typeface="+mn-ea"/>
                <a:cs typeface="Arial" panose="020B0604020202020204" pitchFamily="34" charset="0"/>
              </a:rPr>
              <a:t>Chemical, biological, radiological and nuclear (CBRN) Program</a:t>
            </a:r>
          </a:p>
        </p:txBody>
      </p:sp>
      <p:sp>
        <p:nvSpPr>
          <p:cNvPr id="45" name="Rectangle 44">
            <a:extLst>
              <a:ext uri="{FF2B5EF4-FFF2-40B4-BE49-F238E27FC236}">
                <a16:creationId xmlns:a16="http://schemas.microsoft.com/office/drawing/2014/main" id="{964F2B25-84F7-47C7-8612-D781EA1C94A2}"/>
              </a:ext>
            </a:extLst>
          </p:cNvPr>
          <p:cNvSpPr/>
          <p:nvPr/>
        </p:nvSpPr>
        <p:spPr>
          <a:xfrm>
            <a:off x="4868464" y="3943152"/>
            <a:ext cx="3011221" cy="85374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a:ea typeface="+mn-ea"/>
                <a:cs typeface="Arial" panose="020B0604020202020204" pitchFamily="34" charset="0"/>
              </a:rPr>
              <a:t>Detection, Diagnostics, &amp; </a:t>
            </a:r>
            <a:br>
              <a:rPr kumimoji="0" lang="en-US" sz="1600" b="1" i="0" u="none" strike="noStrike" kern="0" cap="none" spc="0" normalizeH="0" baseline="0" noProof="0">
                <a:ln>
                  <a:noFill/>
                </a:ln>
                <a:solidFill>
                  <a:prstClr val="black"/>
                </a:solidFill>
                <a:effectLst/>
                <a:uLnTx/>
                <a:uFillTx/>
                <a:latin typeface="Arial"/>
                <a:ea typeface="+mn-ea"/>
                <a:cs typeface="Arial" panose="020B0604020202020204" pitchFamily="34" charset="0"/>
              </a:rPr>
            </a:br>
            <a:r>
              <a:rPr kumimoji="0" lang="en-US" sz="1600" b="1" i="0" u="none" strike="noStrike" kern="0" cap="none" spc="0" normalizeH="0" baseline="0" noProof="0">
                <a:ln>
                  <a:noFill/>
                </a:ln>
                <a:solidFill>
                  <a:prstClr val="black"/>
                </a:solidFill>
                <a:effectLst/>
                <a:uLnTx/>
                <a:uFillTx/>
                <a:latin typeface="Arial"/>
                <a:ea typeface="+mn-ea"/>
                <a:cs typeface="Arial" panose="020B0604020202020204" pitchFamily="34" charset="0"/>
              </a:rPr>
              <a:t>Device Infrastructure</a:t>
            </a:r>
          </a:p>
        </p:txBody>
      </p:sp>
      <p:sp>
        <p:nvSpPr>
          <p:cNvPr id="46" name="Rectangle 45">
            <a:extLst>
              <a:ext uri="{FF2B5EF4-FFF2-40B4-BE49-F238E27FC236}">
                <a16:creationId xmlns:a16="http://schemas.microsoft.com/office/drawing/2014/main" id="{B63DDA8B-2015-481B-8F85-C7D173889B9C}"/>
              </a:ext>
            </a:extLst>
          </p:cNvPr>
          <p:cNvSpPr/>
          <p:nvPr/>
        </p:nvSpPr>
        <p:spPr>
          <a:xfrm>
            <a:off x="6071183" y="4887653"/>
            <a:ext cx="4267200" cy="853745"/>
          </a:xfrm>
          <a:prstGeom prst="rect">
            <a:avLst/>
          </a:prstGeom>
          <a:ln w="76200">
            <a:solidFill>
              <a:srgbClr val="FFFF00"/>
            </a:solidFill>
          </a:ln>
        </p:spPr>
        <p:style>
          <a:lnRef idx="1">
            <a:schemeClr val="accent2"/>
          </a:lnRef>
          <a:fillRef idx="2">
            <a:schemeClr val="accent2"/>
          </a:fillRef>
          <a:effectRef idx="1">
            <a:schemeClr val="accent2"/>
          </a:effectRef>
          <a:fontRef idx="minor">
            <a:schemeClr val="dk1"/>
          </a:fontRef>
        </p:style>
        <p:txBody>
          <a:bodyPr rIns="487680"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a:ea typeface="+mn-ea"/>
                <a:cs typeface="Arial" panose="020B0604020202020204" pitchFamily="34" charset="0"/>
              </a:rPr>
              <a:t>Division of Research, Innovation, </a:t>
            </a:r>
            <a:br>
              <a:rPr kumimoji="0" lang="en-US" sz="1600" b="1" i="0" u="none" strike="noStrike" kern="0" cap="none" spc="0" normalizeH="0" baseline="0" noProof="0">
                <a:ln>
                  <a:noFill/>
                </a:ln>
                <a:solidFill>
                  <a:prstClr val="black"/>
                </a:solidFill>
                <a:effectLst/>
                <a:uLnTx/>
                <a:uFillTx/>
                <a:latin typeface="Arial"/>
                <a:ea typeface="+mn-ea"/>
                <a:cs typeface="Arial" panose="020B0604020202020204" pitchFamily="34" charset="0"/>
              </a:rPr>
            </a:br>
            <a:r>
              <a:rPr kumimoji="0" lang="en-US" sz="1600" b="1" i="0" u="none" strike="noStrike" kern="0" cap="none" spc="0" normalizeH="0" baseline="0" noProof="0">
                <a:ln>
                  <a:noFill/>
                </a:ln>
                <a:solidFill>
                  <a:prstClr val="black"/>
                </a:solidFill>
                <a:effectLst/>
                <a:uLnTx/>
                <a:uFillTx/>
                <a:latin typeface="Arial"/>
                <a:ea typeface="+mn-ea"/>
                <a:cs typeface="Arial" panose="020B0604020202020204" pitchFamily="34" charset="0"/>
              </a:rPr>
              <a:t>and Ventures (</a:t>
            </a:r>
            <a:r>
              <a:rPr kumimoji="0" lang="en-US" sz="1600" b="1" i="0" u="none" strike="noStrike" kern="0" cap="none" spc="0" normalizeH="0" baseline="0" noProof="0" err="1">
                <a:ln>
                  <a:noFill/>
                </a:ln>
                <a:solidFill>
                  <a:prstClr val="black"/>
                </a:solidFill>
                <a:effectLst/>
                <a:uLnTx/>
                <a:uFillTx/>
                <a:latin typeface="Arial"/>
                <a:ea typeface="+mn-ea"/>
                <a:cs typeface="Arial" panose="020B0604020202020204" pitchFamily="34" charset="0"/>
              </a:rPr>
              <a:t>DRIVe</a:t>
            </a:r>
            <a:r>
              <a:rPr kumimoji="0" lang="en-US" sz="1600" b="1" i="0" u="none" strike="noStrike" kern="0" cap="none" spc="0" normalizeH="0" baseline="0" noProof="0">
                <a:ln>
                  <a:noFill/>
                </a:ln>
                <a:solidFill>
                  <a:prstClr val="black"/>
                </a:solidFill>
                <a:effectLst/>
                <a:uLnTx/>
                <a:uFillTx/>
                <a:latin typeface="Arial"/>
                <a:ea typeface="+mn-ea"/>
                <a:cs typeface="Arial" panose="020B0604020202020204" pitchFamily="34" charset="0"/>
              </a:rPr>
              <a:t>)</a:t>
            </a:r>
          </a:p>
        </p:txBody>
      </p:sp>
      <p:sp>
        <p:nvSpPr>
          <p:cNvPr id="47" name="Rectangle 46">
            <a:extLst>
              <a:ext uri="{FF2B5EF4-FFF2-40B4-BE49-F238E27FC236}">
                <a16:creationId xmlns:a16="http://schemas.microsoft.com/office/drawing/2014/main" id="{CEFBA7D9-0CF8-4CEE-AA20-5174ACAAC1F1}"/>
              </a:ext>
            </a:extLst>
          </p:cNvPr>
          <p:cNvSpPr/>
          <p:nvPr/>
        </p:nvSpPr>
        <p:spPr>
          <a:xfrm>
            <a:off x="8587092" y="3943152"/>
            <a:ext cx="3011221" cy="85374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a:ea typeface="+mn-ea"/>
                <a:cs typeface="Arial" panose="020B0604020202020204" pitchFamily="34" charset="0"/>
              </a:rPr>
              <a:t>Pharmaceutical Countermeasure Infrastructure</a:t>
            </a:r>
          </a:p>
        </p:txBody>
      </p:sp>
      <p:pic>
        <p:nvPicPr>
          <p:cNvPr id="15" name="Picture 14">
            <a:extLst>
              <a:ext uri="{FF2B5EF4-FFF2-40B4-BE49-F238E27FC236}">
                <a16:creationId xmlns:a16="http://schemas.microsoft.com/office/drawing/2014/main" id="{5F3DF8BC-FEE5-4C1C-B4ED-0651DC886B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5602" y="5363504"/>
            <a:ext cx="963311" cy="371521"/>
          </a:xfrm>
          <a:prstGeom prst="rect">
            <a:avLst/>
          </a:prstGeom>
        </p:spPr>
      </p:pic>
    </p:spTree>
    <p:extLst>
      <p:ext uri="{BB962C8B-B14F-4D97-AF65-F5344CB8AC3E}">
        <p14:creationId xmlns:p14="http://schemas.microsoft.com/office/powerpoint/2010/main" val="3436753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DRIVe’s </a:t>
            </a:r>
            <a:r>
              <a:rPr lang="en-US" dirty="0" smtClean="0"/>
              <a:t>Approach </a:t>
            </a:r>
            <a:r>
              <a:rPr lang="en-US" dirty="0"/>
              <a:t>to Innovation </a:t>
            </a:r>
          </a:p>
        </p:txBody>
      </p:sp>
      <p:sp>
        <p:nvSpPr>
          <p:cNvPr id="3" name="Rectangle 2"/>
          <p:cNvSpPr/>
          <p:nvPr/>
        </p:nvSpPr>
        <p:spPr>
          <a:xfrm>
            <a:off x="501316" y="1247597"/>
            <a:ext cx="11473280" cy="1477328"/>
          </a:xfrm>
          <a:prstGeom prst="rect">
            <a:avLst/>
          </a:prstGeom>
        </p:spPr>
        <p:txBody>
          <a:bodyPr wrap="square" anchor="t">
            <a:spAutoFit/>
          </a:bodyPr>
          <a:lstStyle/>
          <a:p>
            <a:pPr marL="285750" indent="-285750">
              <a:lnSpc>
                <a:spcPct val="150000"/>
              </a:lnSpc>
              <a:buFont typeface="Arial" panose="020B0604020202020204" pitchFamily="34" charset="0"/>
              <a:buChar char="•"/>
            </a:pPr>
            <a:r>
              <a:rPr lang="en-US" sz="2000" dirty="0"/>
              <a:t>We change how government approaches big </a:t>
            </a:r>
            <a:r>
              <a:rPr lang="en-US" sz="2000" b="1" dirty="0"/>
              <a:t>health security challenges and threats</a:t>
            </a:r>
            <a:endParaRPr lang="en-US" sz="2000" dirty="0"/>
          </a:p>
          <a:p>
            <a:pPr marL="285750" indent="-285750">
              <a:lnSpc>
                <a:spcPct val="150000"/>
              </a:lnSpc>
              <a:buFont typeface="Arial" panose="020B0604020202020204" pitchFamily="34" charset="0"/>
              <a:buChar char="•"/>
            </a:pPr>
            <a:r>
              <a:rPr lang="en-US" sz="2000" dirty="0"/>
              <a:t>We tackle health security threats by seeking </a:t>
            </a:r>
            <a:r>
              <a:rPr lang="en-US" sz="2000" b="1" dirty="0"/>
              <a:t>breakthrough devices and technologies</a:t>
            </a:r>
            <a:endParaRPr lang="en-US" sz="2000" dirty="0"/>
          </a:p>
          <a:p>
            <a:pPr marL="285750" indent="-285750">
              <a:lnSpc>
                <a:spcPct val="150000"/>
              </a:lnSpc>
              <a:buFont typeface="Arial" panose="020B0604020202020204" pitchFamily="34" charset="0"/>
              <a:buChar char="•"/>
            </a:pPr>
            <a:r>
              <a:rPr lang="en-US" sz="2000" dirty="0"/>
              <a:t>We model our work on the </a:t>
            </a:r>
            <a:r>
              <a:rPr lang="en-US" sz="2000" b="1" dirty="0"/>
              <a:t>best practices</a:t>
            </a:r>
            <a:r>
              <a:rPr lang="en-US" sz="2000" dirty="0"/>
              <a:t> of the entrepreneurial </a:t>
            </a:r>
            <a:r>
              <a:rPr lang="en-US" sz="2000" dirty="0" smtClean="0"/>
              <a:t>world</a:t>
            </a:r>
            <a:endParaRPr lang="en-US" sz="2000" dirty="0">
              <a:cs typeface="Arial"/>
            </a:endParaRPr>
          </a:p>
        </p:txBody>
      </p:sp>
      <p:pic>
        <p:nvPicPr>
          <p:cNvPr id="1026" name="Picture 2" descr="Investing Pro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3803" y="3152274"/>
            <a:ext cx="4748197" cy="28774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1315" y="2664845"/>
            <a:ext cx="7426281" cy="2805320"/>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t>We use tools and authorities to support </a:t>
            </a:r>
            <a:r>
              <a:rPr lang="en-US" sz="2000" b="1" dirty="0"/>
              <a:t>new technologies, streamline contracting processes</a:t>
            </a:r>
            <a:r>
              <a:rPr lang="en-US" sz="2000" dirty="0"/>
              <a:t>, and launch a network of </a:t>
            </a:r>
            <a:r>
              <a:rPr lang="en-US" sz="2000" dirty="0" smtClean="0"/>
              <a:t>accelerators</a:t>
            </a:r>
            <a:endParaRPr lang="en-US" sz="2000" dirty="0"/>
          </a:p>
          <a:p>
            <a:pPr marL="285750" indent="-285750">
              <a:lnSpc>
                <a:spcPct val="150000"/>
              </a:lnSpc>
              <a:buFont typeface="Arial" panose="020B0604020202020204" pitchFamily="34" charset="0"/>
              <a:buChar char="•"/>
            </a:pPr>
            <a:r>
              <a:rPr lang="en-US" sz="2000" dirty="0"/>
              <a:t>The team is comprised of </a:t>
            </a:r>
            <a:r>
              <a:rPr lang="en-US" sz="2000" b="1" dirty="0"/>
              <a:t>scientists and venture entrepreneurs</a:t>
            </a:r>
            <a:r>
              <a:rPr lang="en-US" sz="2000" dirty="0"/>
              <a:t> dedicated to identifying threats to health security</a:t>
            </a:r>
            <a:endParaRPr lang="en-US" sz="2000" dirty="0">
              <a:cs typeface="Arial"/>
            </a:endParaRPr>
          </a:p>
        </p:txBody>
      </p:sp>
    </p:spTree>
    <p:extLst>
      <p:ext uri="{BB962C8B-B14F-4D97-AF65-F5344CB8AC3E}">
        <p14:creationId xmlns:p14="http://schemas.microsoft.com/office/powerpoint/2010/main" val="711205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DRIVe R&amp;D </a:t>
            </a:r>
            <a:r>
              <a:rPr lang="en-US" dirty="0">
                <a:solidFill>
                  <a:schemeClr val="tx2">
                    <a:lumMod val="75000"/>
                  </a:schemeClr>
                </a:solidFill>
              </a:rPr>
              <a:t>Funding V</a:t>
            </a:r>
            <a:r>
              <a:rPr lang="en-US" dirty="0"/>
              <a:t>ehicle</a:t>
            </a:r>
          </a:p>
        </p:txBody>
      </p:sp>
      <p:sp>
        <p:nvSpPr>
          <p:cNvPr id="3" name="Content Placeholder 2"/>
          <p:cNvSpPr>
            <a:spLocks noGrp="1"/>
          </p:cNvSpPr>
          <p:nvPr>
            <p:ph idx="1"/>
          </p:nvPr>
        </p:nvSpPr>
        <p:spPr>
          <a:xfrm>
            <a:off x="507332" y="1320800"/>
            <a:ext cx="5684921" cy="4368799"/>
          </a:xfrm>
        </p:spPr>
        <p:txBody>
          <a:bodyPr>
            <a:noAutofit/>
          </a:bodyPr>
          <a:lstStyle/>
          <a:p>
            <a:r>
              <a:rPr lang="en-US" sz="2400" dirty="0"/>
              <a:t>Easy Broad Agency Announcement (EZ-BAA) is designed to be fast, easy-to-use, and flexible</a:t>
            </a:r>
          </a:p>
          <a:p>
            <a:r>
              <a:rPr lang="en-US" sz="2400" dirty="0"/>
              <a:t>Inspired by DARPA </a:t>
            </a:r>
          </a:p>
          <a:p>
            <a:r>
              <a:rPr lang="en-US" sz="2400" dirty="0"/>
              <a:t>$749,999 max &amp; 30-50% cost share requirement</a:t>
            </a:r>
          </a:p>
          <a:p>
            <a:r>
              <a:rPr lang="en-US" sz="2400" dirty="0"/>
              <a:t>Can go from posting solicitation to award within 30 days</a:t>
            </a:r>
          </a:p>
        </p:txBody>
      </p:sp>
      <p:pic>
        <p:nvPicPr>
          <p:cNvPr id="4" name="Picture 4">
            <a:extLst>
              <a:ext uri="{FF2B5EF4-FFF2-40B4-BE49-F238E27FC236}">
                <a16:creationId xmlns:a16="http://schemas.microsoft.com/office/drawing/2014/main" id="{412AF2A8-47F3-4106-94C6-B93B899FA63B}"/>
              </a:ext>
            </a:extLst>
          </p:cNvPr>
          <p:cNvPicPr>
            <a:picLocks noChangeAspect="1"/>
          </p:cNvPicPr>
          <p:nvPr/>
        </p:nvPicPr>
        <p:blipFill>
          <a:blip r:embed="rId2"/>
          <a:stretch>
            <a:fillRect/>
          </a:stretch>
        </p:blipFill>
        <p:spPr>
          <a:xfrm>
            <a:off x="7006332" y="1320800"/>
            <a:ext cx="4233607" cy="3915457"/>
          </a:xfrm>
          <a:prstGeom prst="rect">
            <a:avLst/>
          </a:prstGeom>
        </p:spPr>
      </p:pic>
    </p:spTree>
    <p:extLst>
      <p:ext uri="{BB962C8B-B14F-4D97-AF65-F5344CB8AC3E}">
        <p14:creationId xmlns:p14="http://schemas.microsoft.com/office/powerpoint/2010/main" val="3747440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0DC9-296E-4D8C-BAB6-7F32A9CD1310}"/>
              </a:ext>
            </a:extLst>
          </p:cNvPr>
          <p:cNvSpPr>
            <a:spLocks noGrp="1"/>
          </p:cNvSpPr>
          <p:nvPr>
            <p:ph type="title"/>
          </p:nvPr>
        </p:nvSpPr>
        <p:spPr>
          <a:xfrm>
            <a:off x="602941" y="57044"/>
            <a:ext cx="10972800" cy="1143000"/>
          </a:xfrm>
        </p:spPr>
        <p:txBody>
          <a:bodyPr>
            <a:normAutofit/>
          </a:bodyPr>
          <a:lstStyle/>
          <a:p>
            <a:r>
              <a:rPr lang="en-US" dirty="0"/>
              <a:t>DRIVe Program Areas</a:t>
            </a:r>
          </a:p>
        </p:txBody>
      </p:sp>
      <p:grpSp>
        <p:nvGrpSpPr>
          <p:cNvPr id="31" name="Group 30">
            <a:extLst>
              <a:ext uri="{FF2B5EF4-FFF2-40B4-BE49-F238E27FC236}">
                <a16:creationId xmlns:a16="http://schemas.microsoft.com/office/drawing/2014/main" id="{1492FDA8-4DDC-4775-A8BC-9654A49A4A47}"/>
              </a:ext>
            </a:extLst>
          </p:cNvPr>
          <p:cNvGrpSpPr/>
          <p:nvPr/>
        </p:nvGrpSpPr>
        <p:grpSpPr>
          <a:xfrm>
            <a:off x="1109147" y="1689683"/>
            <a:ext cx="2001304" cy="1859571"/>
            <a:chOff x="1284955" y="1826203"/>
            <a:chExt cx="1500978" cy="1394678"/>
          </a:xfrm>
        </p:grpSpPr>
        <p:sp>
          <p:nvSpPr>
            <p:cNvPr id="10" name="Oval 9">
              <a:extLst>
                <a:ext uri="{FF2B5EF4-FFF2-40B4-BE49-F238E27FC236}">
                  <a16:creationId xmlns:a16="http://schemas.microsoft.com/office/drawing/2014/main" id="{5D95A234-27DD-42C2-A8E4-789F8221F19F}"/>
                </a:ext>
              </a:extLst>
            </p:cNvPr>
            <p:cNvSpPr/>
            <p:nvPr/>
          </p:nvSpPr>
          <p:spPr>
            <a:xfrm>
              <a:off x="1284955" y="1826203"/>
              <a:ext cx="1500978" cy="1394678"/>
            </a:xfrm>
            <a:prstGeom prst="ellipse">
              <a:avLst/>
            </a:prstGeom>
            <a:solidFill>
              <a:schemeClr val="accent3"/>
            </a:solidFill>
            <a:ln w="76200">
              <a:solidFill>
                <a:schemeClr val="accent6">
                  <a:lumMod val="75000"/>
                </a:schemeClr>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334D53EB-500C-46F5-A332-2CAA194AFCA5}"/>
                </a:ext>
              </a:extLst>
            </p:cNvPr>
            <p:cNvSpPr/>
            <p:nvPr/>
          </p:nvSpPr>
          <p:spPr>
            <a:xfrm>
              <a:off x="1448483" y="1950063"/>
              <a:ext cx="1173922" cy="1146958"/>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21920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Arial"/>
                  <a:ea typeface="+mn-ea"/>
                  <a:cs typeface="+mn-cs"/>
                </a:rPr>
                <a:t>ENACT</a:t>
              </a:r>
            </a:p>
          </p:txBody>
        </p:sp>
        <p:pic>
          <p:nvPicPr>
            <p:cNvPr id="13" name="Picture 12">
              <a:extLst>
                <a:ext uri="{FF2B5EF4-FFF2-40B4-BE49-F238E27FC236}">
                  <a16:creationId xmlns:a16="http://schemas.microsoft.com/office/drawing/2014/main" id="{241FEFF0-4A89-41B2-AF6D-D0F78A1102CE}"/>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699366" y="2054441"/>
              <a:ext cx="657712" cy="665511"/>
            </a:xfrm>
            <a:prstGeom prst="rect">
              <a:avLst/>
            </a:prstGeom>
            <a:ln>
              <a:noFill/>
            </a:ln>
          </p:spPr>
        </p:pic>
      </p:grpSp>
      <p:sp>
        <p:nvSpPr>
          <p:cNvPr id="20" name="Rectangle 19">
            <a:extLst>
              <a:ext uri="{FF2B5EF4-FFF2-40B4-BE49-F238E27FC236}">
                <a16:creationId xmlns:a16="http://schemas.microsoft.com/office/drawing/2014/main" id="{EAADE80F-1F72-4623-82F0-95051EE89F13}"/>
              </a:ext>
            </a:extLst>
          </p:cNvPr>
          <p:cNvSpPr/>
          <p:nvPr/>
        </p:nvSpPr>
        <p:spPr>
          <a:xfrm>
            <a:off x="292379" y="3835688"/>
            <a:ext cx="3634840" cy="1226759"/>
          </a:xfrm>
          <a:prstGeom prst="rect">
            <a:avLst/>
          </a:prstGeom>
          <a:solidFill>
            <a:schemeClr val="accent3"/>
          </a:solidFill>
          <a:ln w="76200">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ea typeface="+mn-ea"/>
              <a:cs typeface="+mn-cs"/>
            </a:endParaRPr>
          </a:p>
        </p:txBody>
      </p:sp>
      <p:grpSp>
        <p:nvGrpSpPr>
          <p:cNvPr id="4" name="Group 3"/>
          <p:cNvGrpSpPr/>
          <p:nvPr/>
        </p:nvGrpSpPr>
        <p:grpSpPr>
          <a:xfrm>
            <a:off x="4987627" y="1697727"/>
            <a:ext cx="2001304" cy="1859571"/>
            <a:chOff x="3753304" y="1820677"/>
            <a:chExt cx="1500978" cy="1394678"/>
          </a:xfrm>
        </p:grpSpPr>
        <p:sp>
          <p:nvSpPr>
            <p:cNvPr id="33" name="Oval 32">
              <a:extLst>
                <a:ext uri="{FF2B5EF4-FFF2-40B4-BE49-F238E27FC236}">
                  <a16:creationId xmlns:a16="http://schemas.microsoft.com/office/drawing/2014/main" id="{A9EAC086-1831-43C9-8E11-62C589078E2F}"/>
                </a:ext>
              </a:extLst>
            </p:cNvPr>
            <p:cNvSpPr/>
            <p:nvPr/>
          </p:nvSpPr>
          <p:spPr>
            <a:xfrm>
              <a:off x="3753304" y="1820677"/>
              <a:ext cx="1500978" cy="1394678"/>
            </a:xfrm>
            <a:prstGeom prst="ellipse">
              <a:avLst/>
            </a:prstGeom>
            <a:solidFill>
              <a:schemeClr val="tx2">
                <a:lumMod val="75000"/>
              </a:schemeClr>
            </a:solidFill>
            <a:ln w="76200">
              <a:solidFill>
                <a:schemeClr val="tx2">
                  <a:lumMod val="75000"/>
                </a:schemeClr>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ea typeface="+mn-ea"/>
                <a:cs typeface="+mn-cs"/>
              </a:endParaRPr>
            </a:p>
          </p:txBody>
        </p:sp>
        <p:sp>
          <p:nvSpPr>
            <p:cNvPr id="34" name="Oval 33">
              <a:extLst>
                <a:ext uri="{FF2B5EF4-FFF2-40B4-BE49-F238E27FC236}">
                  <a16:creationId xmlns:a16="http://schemas.microsoft.com/office/drawing/2014/main" id="{A2506045-EA7C-4934-A606-AFCFBAF60738}"/>
                </a:ext>
              </a:extLst>
            </p:cNvPr>
            <p:cNvSpPr/>
            <p:nvPr/>
          </p:nvSpPr>
          <p:spPr>
            <a:xfrm>
              <a:off x="3916832" y="1944537"/>
              <a:ext cx="1173922" cy="1146958"/>
            </a:xfrm>
            <a:prstGeom prst="ellipse">
              <a:avLst/>
            </a:prstGeom>
            <a:solidFill>
              <a:schemeClr val="bg1"/>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21920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Arial"/>
                  <a:ea typeface="+mn-ea"/>
                  <a:cs typeface="+mn-cs"/>
                </a:rPr>
                <a:t>SEPSIS</a:t>
              </a:r>
            </a:p>
          </p:txBody>
        </p:sp>
        <p:pic>
          <p:nvPicPr>
            <p:cNvPr id="36" name="Picture 35">
              <a:extLst>
                <a:ext uri="{FF2B5EF4-FFF2-40B4-BE49-F238E27FC236}">
                  <a16:creationId xmlns:a16="http://schemas.microsoft.com/office/drawing/2014/main" id="{E31B1AEE-F7B2-4568-BC1D-2A32C0C1976C}"/>
                </a:ext>
              </a:extLst>
            </p:cNvPr>
            <p:cNvPicPr>
              <a:picLocks noChangeAspect="1"/>
            </p:cNvPicPr>
            <p:nvPr/>
          </p:nvPicPr>
          <p:blipFill>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183741" y="2062124"/>
              <a:ext cx="706030" cy="706030"/>
            </a:xfrm>
            <a:prstGeom prst="rect">
              <a:avLst/>
            </a:prstGeom>
          </p:spPr>
        </p:pic>
      </p:grpSp>
      <p:sp>
        <p:nvSpPr>
          <p:cNvPr id="38" name="Rectangle 37">
            <a:extLst>
              <a:ext uri="{FF2B5EF4-FFF2-40B4-BE49-F238E27FC236}">
                <a16:creationId xmlns:a16="http://schemas.microsoft.com/office/drawing/2014/main" id="{8DE30F0A-131A-4E2D-9DA2-3AF79D1BD4A2}"/>
              </a:ext>
            </a:extLst>
          </p:cNvPr>
          <p:cNvSpPr/>
          <p:nvPr/>
        </p:nvSpPr>
        <p:spPr>
          <a:xfrm>
            <a:off x="4170859" y="3843729"/>
            <a:ext cx="3634840" cy="1226759"/>
          </a:xfrm>
          <a:prstGeom prst="rect">
            <a:avLst/>
          </a:prstGeom>
          <a:solidFill>
            <a:schemeClr val="tx2">
              <a:lumMod val="75000"/>
            </a:schemeClr>
          </a:solidFill>
          <a:ln w="76200">
            <a:solidFill>
              <a:schemeClr val="tx2">
                <a:lumMod val="75000"/>
              </a:schemeClr>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7F1DBF3C-A238-4CE8-8129-3A0A3EDF955B}"/>
              </a:ext>
            </a:extLst>
          </p:cNvPr>
          <p:cNvSpPr/>
          <p:nvPr/>
        </p:nvSpPr>
        <p:spPr>
          <a:xfrm>
            <a:off x="4261730" y="3921047"/>
            <a:ext cx="3453099" cy="1107996"/>
          </a:xfrm>
          <a:prstGeom prst="rect">
            <a:avLst/>
          </a:prstGeom>
          <a:solidFill>
            <a:schemeClr val="bg1"/>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Reducing the incidence, morbidity, mortality, and cost of sepsis</a:t>
            </a:r>
          </a:p>
        </p:txBody>
      </p:sp>
      <p:sp>
        <p:nvSpPr>
          <p:cNvPr id="43" name="Oval 42">
            <a:extLst>
              <a:ext uri="{FF2B5EF4-FFF2-40B4-BE49-F238E27FC236}">
                <a16:creationId xmlns:a16="http://schemas.microsoft.com/office/drawing/2014/main" id="{AD97F979-063A-4C1F-B78B-267928B15579}"/>
              </a:ext>
            </a:extLst>
          </p:cNvPr>
          <p:cNvSpPr/>
          <p:nvPr/>
        </p:nvSpPr>
        <p:spPr>
          <a:xfrm>
            <a:off x="9034677" y="1689683"/>
            <a:ext cx="2001304" cy="1859571"/>
          </a:xfrm>
          <a:prstGeom prst="ellipse">
            <a:avLst/>
          </a:prstGeom>
          <a:solidFill>
            <a:schemeClr val="accent4">
              <a:lumMod val="75000"/>
            </a:schemeClr>
          </a:solidFill>
          <a:ln w="76200">
            <a:solidFill>
              <a:schemeClr val="accent4">
                <a:lumMod val="75000"/>
              </a:schemeClr>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ea typeface="+mn-ea"/>
              <a:cs typeface="+mn-cs"/>
            </a:endParaRPr>
          </a:p>
        </p:txBody>
      </p:sp>
      <p:sp>
        <p:nvSpPr>
          <p:cNvPr id="44" name="Oval 43">
            <a:extLst>
              <a:ext uri="{FF2B5EF4-FFF2-40B4-BE49-F238E27FC236}">
                <a16:creationId xmlns:a16="http://schemas.microsoft.com/office/drawing/2014/main" id="{C413A9FC-2425-4196-BC56-088CC954E1B8}"/>
              </a:ext>
            </a:extLst>
          </p:cNvPr>
          <p:cNvSpPr/>
          <p:nvPr/>
        </p:nvSpPr>
        <p:spPr>
          <a:xfrm>
            <a:off x="9252712" y="1862875"/>
            <a:ext cx="1565229" cy="1529277"/>
          </a:xfrm>
          <a:prstGeom prst="ellipse">
            <a:avLst/>
          </a:prstGeom>
          <a:solidFill>
            <a:schemeClr val="bg1"/>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21920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67"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a:ea typeface="+mn-ea"/>
                <a:cs typeface="+mn-cs"/>
              </a:rPr>
              <a:t>DRIVe Interface Office</a:t>
            </a:r>
          </a:p>
        </p:txBody>
      </p:sp>
      <p:sp>
        <p:nvSpPr>
          <p:cNvPr id="46" name="Rectangle 45">
            <a:extLst>
              <a:ext uri="{FF2B5EF4-FFF2-40B4-BE49-F238E27FC236}">
                <a16:creationId xmlns:a16="http://schemas.microsoft.com/office/drawing/2014/main" id="{BF9E430A-26C8-40C8-8412-B7D27271308D}"/>
              </a:ext>
            </a:extLst>
          </p:cNvPr>
          <p:cNvSpPr/>
          <p:nvPr/>
        </p:nvSpPr>
        <p:spPr>
          <a:xfrm>
            <a:off x="8217909" y="3835684"/>
            <a:ext cx="3634840" cy="1226759"/>
          </a:xfrm>
          <a:prstGeom prst="rect">
            <a:avLst/>
          </a:prstGeom>
          <a:solidFill>
            <a:schemeClr val="accent4">
              <a:lumMod val="75000"/>
            </a:schemeClr>
          </a:solidFill>
          <a:ln w="76200">
            <a:solidFill>
              <a:schemeClr val="accent4">
                <a:lumMod val="75000"/>
              </a:schemeClr>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7">
            <a:extLst>
              <a:ext uri="{FF2B5EF4-FFF2-40B4-BE49-F238E27FC236}">
                <a16:creationId xmlns:a16="http://schemas.microsoft.com/office/drawing/2014/main" id="{F58E9420-E4B5-430F-B7A4-CE953372103D}"/>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841709" y="1933460"/>
            <a:ext cx="387234" cy="614153"/>
          </a:xfrm>
          <a:prstGeom prst="rect">
            <a:avLst/>
          </a:prstGeom>
        </p:spPr>
      </p:pic>
      <p:sp>
        <p:nvSpPr>
          <p:cNvPr id="24" name="Rectangle 23">
            <a:extLst>
              <a:ext uri="{FF2B5EF4-FFF2-40B4-BE49-F238E27FC236}">
                <a16:creationId xmlns:a16="http://schemas.microsoft.com/office/drawing/2014/main" id="{7F1DBF3C-A238-4CE8-8129-3A0A3EDF955B}"/>
              </a:ext>
            </a:extLst>
          </p:cNvPr>
          <p:cNvSpPr/>
          <p:nvPr/>
        </p:nvSpPr>
        <p:spPr>
          <a:xfrm>
            <a:off x="373619" y="3921047"/>
            <a:ext cx="3453099" cy="1082595"/>
          </a:xfrm>
          <a:prstGeom prst="rect">
            <a:avLst/>
          </a:prstGeom>
          <a:solidFill>
            <a:schemeClr val="bg1"/>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Supporting pathogen-agnostic technologies that enable earlier infection diagnoses</a:t>
            </a:r>
          </a:p>
        </p:txBody>
      </p:sp>
      <p:sp>
        <p:nvSpPr>
          <p:cNvPr id="25" name="Rectangle 24">
            <a:extLst>
              <a:ext uri="{FF2B5EF4-FFF2-40B4-BE49-F238E27FC236}">
                <a16:creationId xmlns:a16="http://schemas.microsoft.com/office/drawing/2014/main" id="{7F1DBF3C-A238-4CE8-8129-3A0A3EDF955B}"/>
              </a:ext>
            </a:extLst>
          </p:cNvPr>
          <p:cNvSpPr/>
          <p:nvPr/>
        </p:nvSpPr>
        <p:spPr>
          <a:xfrm>
            <a:off x="8308778" y="3895065"/>
            <a:ext cx="3453099" cy="1107996"/>
          </a:xfrm>
          <a:prstGeom prst="rect">
            <a:avLst/>
          </a:prstGeom>
          <a:solidFill>
            <a:schemeClr val="bg1"/>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Bridging the intersection between the science and the business world</a:t>
            </a:r>
          </a:p>
        </p:txBody>
      </p:sp>
    </p:spTree>
    <p:extLst>
      <p:ext uri="{BB962C8B-B14F-4D97-AF65-F5344CB8AC3E}">
        <p14:creationId xmlns:p14="http://schemas.microsoft.com/office/powerpoint/2010/main" val="3167486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727202" y="996158"/>
            <a:ext cx="5392881" cy="4871244"/>
          </a:xfrm>
          <a:prstGeom prst="ellipse">
            <a:avLst/>
          </a:prstGeom>
          <a:solidFill>
            <a:srgbClr val="5482E1">
              <a:alpha val="50196"/>
            </a:srgbClr>
          </a:solidFill>
          <a:ln>
            <a:noFill/>
          </a:ln>
          <a:effectLst>
            <a:glow rad="127000">
              <a:schemeClr val="accent1">
                <a:alpha val="0"/>
              </a:schemeClr>
            </a:glo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a:extLst>
              <a:ext uri="{FF2B5EF4-FFF2-40B4-BE49-F238E27FC236}">
                <a16:creationId xmlns:a16="http://schemas.microsoft.com/office/drawing/2014/main" id="{D64F0936-FB43-4865-A173-E9F460A48931}"/>
              </a:ext>
            </a:extLst>
          </p:cNvPr>
          <p:cNvSpPr/>
          <p:nvPr/>
        </p:nvSpPr>
        <p:spPr>
          <a:xfrm>
            <a:off x="100469" y="532058"/>
            <a:ext cx="2404003" cy="1716217"/>
          </a:xfrm>
          <a:prstGeom prst="rect">
            <a:avLst/>
          </a:prstGeom>
          <a:ln>
            <a:noFill/>
          </a:ln>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867" b="1" i="1" dirty="0">
                <a:solidFill>
                  <a:srgbClr val="000000"/>
                </a:solidFill>
              </a:rPr>
              <a:t>Act</a:t>
            </a:r>
            <a:r>
              <a:rPr lang="en-US" sz="1867" b="1" dirty="0">
                <a:solidFill>
                  <a:srgbClr val="000000"/>
                </a:solidFill>
              </a:rPr>
              <a:t> – </a:t>
            </a:r>
          </a:p>
          <a:p>
            <a:pPr algn="ctr"/>
            <a:r>
              <a:rPr lang="en-US" sz="1867" b="1" dirty="0">
                <a:solidFill>
                  <a:srgbClr val="000000"/>
                </a:solidFill>
              </a:rPr>
              <a:t>Pre-symptomatic information: Empowering patients</a:t>
            </a:r>
          </a:p>
        </p:txBody>
      </p:sp>
      <p:grpSp>
        <p:nvGrpSpPr>
          <p:cNvPr id="2" name="Group 1"/>
          <p:cNvGrpSpPr/>
          <p:nvPr/>
        </p:nvGrpSpPr>
        <p:grpSpPr>
          <a:xfrm>
            <a:off x="4651301" y="3214004"/>
            <a:ext cx="6400151" cy="2846451"/>
            <a:chOff x="4651300" y="3214003"/>
            <a:chExt cx="6400150" cy="2846451"/>
          </a:xfrm>
        </p:grpSpPr>
        <p:sp>
          <p:nvSpPr>
            <p:cNvPr id="31" name="Oval 30"/>
            <p:cNvSpPr/>
            <p:nvPr/>
          </p:nvSpPr>
          <p:spPr>
            <a:xfrm>
              <a:off x="4651300" y="3214003"/>
              <a:ext cx="3516976" cy="2846451"/>
            </a:xfrm>
            <a:prstGeom prst="ellipse">
              <a:avLst/>
            </a:prstGeom>
            <a:solidFill>
              <a:srgbClr val="B87E8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a:extLst>
                <a:ext uri="{FF2B5EF4-FFF2-40B4-BE49-F238E27FC236}">
                  <a16:creationId xmlns:a16="http://schemas.microsoft.com/office/drawing/2014/main" id="{D64F0936-FB43-4865-A173-E9F460A48931}"/>
                </a:ext>
              </a:extLst>
            </p:cNvPr>
            <p:cNvSpPr/>
            <p:nvPr/>
          </p:nvSpPr>
          <p:spPr>
            <a:xfrm>
              <a:off x="7035295" y="4421143"/>
              <a:ext cx="4016155" cy="1059028"/>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noFill/>
            </a:ln>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867" b="1" i="1" dirty="0">
                  <a:solidFill>
                    <a:srgbClr val="000000"/>
                  </a:solidFill>
                </a:rPr>
                <a:t>Control</a:t>
              </a:r>
              <a:r>
                <a:rPr lang="en-US" sz="1867" b="1" dirty="0">
                  <a:solidFill>
                    <a:srgbClr val="000000"/>
                  </a:solidFill>
                </a:rPr>
                <a:t> – </a:t>
              </a:r>
            </a:p>
            <a:p>
              <a:pPr algn="ctr"/>
              <a:r>
                <a:rPr lang="en-US" sz="1867" b="1" dirty="0">
                  <a:solidFill>
                    <a:srgbClr val="000000"/>
                  </a:solidFill>
                </a:rPr>
                <a:t>Actionable information for health care organizations</a:t>
              </a:r>
            </a:p>
          </p:txBody>
        </p:sp>
        <p:pic>
          <p:nvPicPr>
            <p:cNvPr id="35" name="Picture 4" descr="Image result for 98point6 logo">
              <a:extLst>
                <a:ext uri="{FF2B5EF4-FFF2-40B4-BE49-F238E27FC236}">
                  <a16:creationId xmlns:a16="http://schemas.microsoft.com/office/drawing/2014/main" id="{715A079D-7279-4CCE-A828-8571008590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5448" y="5442578"/>
              <a:ext cx="1568679" cy="55867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Image result for evidation logo">
              <a:extLst>
                <a:ext uri="{FF2B5EF4-FFF2-40B4-BE49-F238E27FC236}">
                  <a16:creationId xmlns:a16="http://schemas.microsoft.com/office/drawing/2014/main" id="{10811D35-9CD6-44FC-AB36-8A30A2C8B0F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626"/>
            <a:stretch/>
          </p:blipFill>
          <p:spPr bwMode="auto">
            <a:xfrm>
              <a:off x="4968731" y="4347946"/>
              <a:ext cx="1262859" cy="681636"/>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16" descr="Empatica">
            <a:extLst>
              <a:ext uri="{FF2B5EF4-FFF2-40B4-BE49-F238E27FC236}">
                <a16:creationId xmlns:a16="http://schemas.microsoft.com/office/drawing/2014/main" id="{6B32CA04-755C-42E7-A213-A92C72BDA5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0787" y="2556970"/>
            <a:ext cx="1982855" cy="40450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A close up of a logo&#10;&#10;Description automatically generated">
            <a:extLst>
              <a:ext uri="{FF2B5EF4-FFF2-40B4-BE49-F238E27FC236}">
                <a16:creationId xmlns:a16="http://schemas.microsoft.com/office/drawing/2014/main" id="{6DA39E50-CEBD-495F-82D3-12D0283A18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0940" y="1905911"/>
            <a:ext cx="1568981" cy="429919"/>
          </a:xfrm>
          <a:prstGeom prst="rect">
            <a:avLst/>
          </a:prstGeom>
        </p:spPr>
      </p:pic>
      <p:pic>
        <p:nvPicPr>
          <p:cNvPr id="41" name="Picture 40" descr="A picture containing clipart&#10;&#10;Description automatically generated">
            <a:extLst>
              <a:ext uri="{FF2B5EF4-FFF2-40B4-BE49-F238E27FC236}">
                <a16:creationId xmlns:a16="http://schemas.microsoft.com/office/drawing/2014/main" id="{3A80DC66-A1C5-4AC9-BF08-D06392B34A75}"/>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01916" y="1166435"/>
            <a:ext cx="1281285" cy="755957"/>
          </a:xfrm>
          <a:prstGeom prst="rect">
            <a:avLst/>
          </a:prstGeom>
        </p:spPr>
      </p:pic>
      <p:pic>
        <p:nvPicPr>
          <p:cNvPr id="42" name="Picture 41" descr="A close up of a logo&#10;&#10;Description automatically generated">
            <a:extLst>
              <a:ext uri="{FF2B5EF4-FFF2-40B4-BE49-F238E27FC236}">
                <a16:creationId xmlns:a16="http://schemas.microsoft.com/office/drawing/2014/main" id="{961CD120-0F1A-42E2-91F9-C71E19EA21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2036" y="3256049"/>
            <a:ext cx="2236584" cy="391967"/>
          </a:xfrm>
          <a:prstGeom prst="rect">
            <a:avLst/>
          </a:prstGeom>
        </p:spPr>
      </p:pic>
      <p:pic>
        <p:nvPicPr>
          <p:cNvPr id="47" name="Picture 2" descr="Image result for Sound Life Sciences logo">
            <a:extLst>
              <a:ext uri="{FF2B5EF4-FFF2-40B4-BE49-F238E27FC236}">
                <a16:creationId xmlns:a16="http://schemas.microsoft.com/office/drawing/2014/main" id="{3D1DEF5D-67E3-4A34-B14E-94E199F5D2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01576" y="4475253"/>
            <a:ext cx="2202389" cy="59538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Image result for Sonica logo">
            <a:extLst>
              <a:ext uri="{FF2B5EF4-FFF2-40B4-BE49-F238E27FC236}">
                <a16:creationId xmlns:a16="http://schemas.microsoft.com/office/drawing/2014/main" id="{6A018FE6-22DA-4ADC-86F7-44BF0986EBA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9868" b="49612"/>
          <a:stretch/>
        </p:blipFill>
        <p:spPr bwMode="auto">
          <a:xfrm>
            <a:off x="2545451" y="3837738"/>
            <a:ext cx="1799760" cy="4491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06221" y="2749267"/>
            <a:ext cx="812320" cy="812320"/>
          </a:xfrm>
          <a:prstGeom prst="rect">
            <a:avLst/>
          </a:prstGeom>
        </p:spPr>
      </p:pic>
      <p:sp>
        <p:nvSpPr>
          <p:cNvPr id="22" name="Title 1"/>
          <p:cNvSpPr>
            <a:spLocks noGrp="1"/>
          </p:cNvSpPr>
          <p:nvPr>
            <p:ph type="title"/>
          </p:nvPr>
        </p:nvSpPr>
        <p:spPr>
          <a:xfrm>
            <a:off x="609600" y="-25400"/>
            <a:ext cx="10972800" cy="1143000"/>
          </a:xfrm>
        </p:spPr>
        <p:txBody>
          <a:bodyPr>
            <a:noAutofit/>
          </a:bodyPr>
          <a:lstStyle/>
          <a:p>
            <a:r>
              <a:rPr lang="en-US" dirty="0" smtClean="0"/>
              <a:t>ENACT: Strategy and Investments</a:t>
            </a:r>
            <a:endParaRPr lang="en-US" dirty="0"/>
          </a:p>
        </p:txBody>
      </p:sp>
      <p:grpSp>
        <p:nvGrpSpPr>
          <p:cNvPr id="8" name="Group 7"/>
          <p:cNvGrpSpPr/>
          <p:nvPr/>
        </p:nvGrpSpPr>
        <p:grpSpPr>
          <a:xfrm>
            <a:off x="5283202" y="1052869"/>
            <a:ext cx="6797999" cy="3087331"/>
            <a:chOff x="5283201" y="1052869"/>
            <a:chExt cx="6797998" cy="3087330"/>
          </a:xfrm>
        </p:grpSpPr>
        <p:grpSp>
          <p:nvGrpSpPr>
            <p:cNvPr id="7" name="Group 6"/>
            <p:cNvGrpSpPr/>
            <p:nvPr/>
          </p:nvGrpSpPr>
          <p:grpSpPr>
            <a:xfrm>
              <a:off x="5283201" y="1052869"/>
              <a:ext cx="6797998" cy="3087330"/>
              <a:chOff x="5283201" y="1052869"/>
              <a:chExt cx="6797998" cy="3087330"/>
            </a:xfrm>
          </p:grpSpPr>
          <p:grpSp>
            <p:nvGrpSpPr>
              <p:cNvPr id="3" name="Group 2"/>
              <p:cNvGrpSpPr/>
              <p:nvPr/>
            </p:nvGrpSpPr>
            <p:grpSpPr>
              <a:xfrm>
                <a:off x="5283201" y="1052869"/>
                <a:ext cx="6797998" cy="3087330"/>
                <a:chOff x="5283201" y="1052869"/>
                <a:chExt cx="6797998" cy="3087330"/>
              </a:xfrm>
            </p:grpSpPr>
            <p:sp>
              <p:nvSpPr>
                <p:cNvPr id="30" name="Oval 29"/>
                <p:cNvSpPr/>
                <p:nvPr/>
              </p:nvSpPr>
              <p:spPr>
                <a:xfrm>
                  <a:off x="5283201" y="1052869"/>
                  <a:ext cx="4716079" cy="3023480"/>
                </a:xfrm>
                <a:prstGeom prst="ellipse">
                  <a:avLst/>
                </a:prstGeom>
                <a:solidFill>
                  <a:srgbClr val="82B4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33">
                  <a:extLst>
                    <a:ext uri="{FF2B5EF4-FFF2-40B4-BE49-F238E27FC236}">
                      <a16:creationId xmlns:a16="http://schemas.microsoft.com/office/drawing/2014/main" id="{D64F0936-FB43-4865-A173-E9F460A48931}"/>
                    </a:ext>
                  </a:extLst>
                </p:cNvPr>
                <p:cNvSpPr/>
                <p:nvPr/>
              </p:nvSpPr>
              <p:spPr>
                <a:xfrm>
                  <a:off x="9523802" y="2726323"/>
                  <a:ext cx="2557397" cy="1413876"/>
                </a:xfrm>
                <a:prstGeom prst="rect">
                  <a:avLst/>
                </a:prstGeom>
                <a:gradFill flip="none" rotWithShape="1">
                  <a:gsLst>
                    <a:gs pos="0">
                      <a:srgbClr val="62DBD8">
                        <a:tint val="66000"/>
                        <a:satMod val="160000"/>
                      </a:srgbClr>
                    </a:gs>
                    <a:gs pos="50000">
                      <a:srgbClr val="62DBD8">
                        <a:tint val="44500"/>
                        <a:satMod val="160000"/>
                      </a:srgbClr>
                    </a:gs>
                    <a:gs pos="100000">
                      <a:srgbClr val="62DBD8">
                        <a:tint val="23500"/>
                        <a:satMod val="160000"/>
                      </a:srgbClr>
                    </a:gs>
                  </a:gsLst>
                  <a:lin ang="16200000" scaled="1"/>
                  <a:tileRect/>
                </a:gradFill>
                <a:ln>
                  <a:noFill/>
                </a:ln>
                <a:scene3d>
                  <a:camera prst="orthographicFront"/>
                  <a:lightRig rig="threePt" dir="t"/>
                </a:scene3d>
                <a:sp3d>
                  <a:bevelT w="165100" prst="coolSlan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867" b="1" i="1" dirty="0">
                      <a:solidFill>
                        <a:srgbClr val="000000"/>
                      </a:solidFill>
                    </a:rPr>
                    <a:t>Treat</a:t>
                  </a:r>
                  <a:r>
                    <a:rPr lang="en-US" sz="1867" b="1" dirty="0">
                      <a:solidFill>
                        <a:srgbClr val="000000"/>
                      </a:solidFill>
                    </a:rPr>
                    <a:t> – </a:t>
                  </a:r>
                </a:p>
                <a:p>
                  <a:pPr algn="ctr"/>
                  <a:r>
                    <a:rPr lang="en-US" sz="1867" b="1" dirty="0">
                      <a:solidFill>
                        <a:srgbClr val="000000"/>
                      </a:solidFill>
                    </a:rPr>
                    <a:t>Early diagnostics for medical care providers</a:t>
                  </a:r>
                </a:p>
              </p:txBody>
            </p:sp>
            <p:pic>
              <p:nvPicPr>
                <p:cNvPr id="59"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170" t="14043" r="1170" b="24222"/>
                <a:stretch/>
              </p:blipFill>
              <p:spPr bwMode="auto">
                <a:xfrm>
                  <a:off x="6916535" y="1893687"/>
                  <a:ext cx="2665032" cy="51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 descr="Image result for stanford medicin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7064" t="23556" r="5860" b="18394"/>
                <a:stretch/>
              </p:blipFill>
              <p:spPr bwMode="auto">
                <a:xfrm>
                  <a:off x="5508731" y="1870922"/>
                  <a:ext cx="1132057" cy="37735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Image result for UC San Diego logo">
                  <a:extLst>
                    <a:ext uri="{FF2B5EF4-FFF2-40B4-BE49-F238E27FC236}">
                      <a16:creationId xmlns:a16="http://schemas.microsoft.com/office/drawing/2014/main" id="{35940376-CE9C-439B-A9AE-8239222AFB1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68027" y="2604881"/>
                  <a:ext cx="1592452" cy="30300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5418970" y="2247251"/>
                <a:ext cx="1311578" cy="276999"/>
              </a:xfrm>
              <a:prstGeom prst="rect">
                <a:avLst/>
              </a:prstGeom>
              <a:noFill/>
            </p:spPr>
            <p:txBody>
              <a:bodyPr wrap="none" rtlCol="0">
                <a:spAutoFit/>
              </a:bodyPr>
              <a:lstStyle/>
              <a:p>
                <a:r>
                  <a:rPr lang="en-US" sz="1200" dirty="0"/>
                  <a:t>MICRONEEDLE</a:t>
                </a:r>
              </a:p>
            </p:txBody>
          </p:sp>
        </p:grpSp>
        <p:pic>
          <p:nvPicPr>
            <p:cNvPr id="26" name="Picture 2" descr="Image result for stanford medicin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7064" t="23556" r="5860" b="18394"/>
            <a:stretch/>
          </p:blipFill>
          <p:spPr bwMode="auto">
            <a:xfrm>
              <a:off x="7925304" y="2524251"/>
              <a:ext cx="1132057" cy="37735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835543" y="2921485"/>
              <a:ext cx="1380506" cy="276999"/>
            </a:xfrm>
            <a:prstGeom prst="rect">
              <a:avLst/>
            </a:prstGeom>
            <a:noFill/>
          </p:spPr>
          <p:txBody>
            <a:bodyPr wrap="none" rtlCol="0">
              <a:spAutoFit/>
            </a:bodyPr>
            <a:lstStyle/>
            <a:p>
              <a:r>
                <a:rPr lang="en-US" sz="1200" dirty="0"/>
                <a:t>LAB-ON-A-DUST</a:t>
              </a:r>
            </a:p>
          </p:txBody>
        </p:sp>
      </p:grpSp>
    </p:spTree>
    <p:extLst>
      <p:ext uri="{BB962C8B-B14F-4D97-AF65-F5344CB8AC3E}">
        <p14:creationId xmlns:p14="http://schemas.microsoft.com/office/powerpoint/2010/main" val="379524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4225" y="6206282"/>
            <a:ext cx="1704132" cy="55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 descr="98point6 Logo"/>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54"/>
            <a:endParaRPr lang="en-US" sz="2400">
              <a:solidFill>
                <a:srgbClr val="102B62"/>
              </a:solidFill>
              <a:latin typeface="Arial"/>
            </a:endParaRPr>
          </a:p>
        </p:txBody>
      </p:sp>
      <p:sp>
        <p:nvSpPr>
          <p:cNvPr id="7" name="TextBox 6">
            <a:extLst>
              <a:ext uri="{FF2B5EF4-FFF2-40B4-BE49-F238E27FC236}">
                <a16:creationId xmlns:a16="http://schemas.microsoft.com/office/drawing/2014/main" id="{345E797B-9E68-4341-87AE-B8786D7BE1FE}"/>
              </a:ext>
            </a:extLst>
          </p:cNvPr>
          <p:cNvSpPr txBox="1"/>
          <p:nvPr/>
        </p:nvSpPr>
        <p:spPr>
          <a:xfrm>
            <a:off x="812802" y="395526"/>
            <a:ext cx="10566399" cy="523220"/>
          </a:xfrm>
          <a:prstGeom prst="rect">
            <a:avLst/>
          </a:prstGeom>
          <a:noFill/>
        </p:spPr>
        <p:txBody>
          <a:bodyPr wrap="square" rtlCol="0">
            <a:spAutoFit/>
          </a:bodyPr>
          <a:lstStyle/>
          <a:p>
            <a:pPr algn="ctr" defTabSz="914354">
              <a:spcBef>
                <a:spcPts val="400"/>
              </a:spcBef>
              <a:buSzPct val="125000"/>
            </a:pPr>
            <a:r>
              <a:rPr lang="en-US" sz="2800" b="1" dirty="0">
                <a:solidFill>
                  <a:srgbClr val="102B62"/>
                </a:solidFill>
                <a:latin typeface="Arial"/>
              </a:rPr>
              <a:t>Biophysical </a:t>
            </a:r>
            <a:r>
              <a:rPr lang="en-US" sz="2800" b="1" dirty="0" smtClean="0">
                <a:solidFill>
                  <a:srgbClr val="102B62"/>
                </a:solidFill>
                <a:latin typeface="Arial"/>
              </a:rPr>
              <a:t>Continuous Monitoring </a:t>
            </a:r>
            <a:r>
              <a:rPr lang="en-US" sz="2800" b="1" dirty="0">
                <a:solidFill>
                  <a:srgbClr val="102B62"/>
                </a:solidFill>
                <a:latin typeface="Arial"/>
              </a:rPr>
              <a:t>Devices</a:t>
            </a:r>
          </a:p>
        </p:txBody>
      </p:sp>
      <p:grpSp>
        <p:nvGrpSpPr>
          <p:cNvPr id="8" name="Group 7"/>
          <p:cNvGrpSpPr/>
          <p:nvPr/>
        </p:nvGrpSpPr>
        <p:grpSpPr>
          <a:xfrm>
            <a:off x="1007807" y="1173377"/>
            <a:ext cx="2694181" cy="4545150"/>
            <a:chOff x="1007807" y="1173377"/>
            <a:chExt cx="2694181" cy="4545150"/>
          </a:xfrm>
        </p:grpSpPr>
        <p:grpSp>
          <p:nvGrpSpPr>
            <p:cNvPr id="9" name="Group 8"/>
            <p:cNvGrpSpPr/>
            <p:nvPr/>
          </p:nvGrpSpPr>
          <p:grpSpPr>
            <a:xfrm>
              <a:off x="1007807" y="1173377"/>
              <a:ext cx="2197934" cy="2366934"/>
              <a:chOff x="146262" y="700120"/>
              <a:chExt cx="1548423" cy="1775200"/>
            </a:xfrm>
          </p:grpSpPr>
          <p:pic>
            <p:nvPicPr>
              <p:cNvPr id="11" name="Picture 10">
                <a:extLst>
                  <a:ext uri="{FF2B5EF4-FFF2-40B4-BE49-F238E27FC236}">
                    <a16:creationId xmlns:a16="http://schemas.microsoft.com/office/drawing/2014/main" id="{5ED23640-351A-064A-9AF0-D342B8A80385}"/>
                  </a:ext>
                </a:extLst>
              </p:cNvPr>
              <p:cNvPicPr>
                <a:picLocks noChangeAspect="1"/>
              </p:cNvPicPr>
              <p:nvPr/>
            </p:nvPicPr>
            <p:blipFill rotWithShape="1">
              <a:blip r:embed="rId4"/>
              <a:srcRect r="15465"/>
              <a:stretch/>
            </p:blipFill>
            <p:spPr>
              <a:xfrm>
                <a:off x="229264" y="1165803"/>
                <a:ext cx="1465421" cy="1309517"/>
              </a:xfrm>
              <a:prstGeom prst="rect">
                <a:avLst/>
              </a:prstGeom>
              <a:ln>
                <a:noFill/>
              </a:ln>
            </p:spPr>
          </p:pic>
          <p:pic>
            <p:nvPicPr>
              <p:cNvPr id="12" name="Content Placeholder 4">
                <a:extLst>
                  <a:ext uri="{FF2B5EF4-FFF2-40B4-BE49-F238E27FC236}">
                    <a16:creationId xmlns:a16="http://schemas.microsoft.com/office/drawing/2014/main" id="{3DB42D35-AAF5-9D4E-94F8-90C00F794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262" y="700120"/>
                <a:ext cx="564726" cy="517289"/>
              </a:xfrm>
              <a:prstGeom prst="rect">
                <a:avLst/>
              </a:prstGeom>
            </p:spPr>
          </p:pic>
        </p:grpSp>
        <p:sp>
          <p:nvSpPr>
            <p:cNvPr id="10" name="TextBox 9">
              <a:extLst>
                <a:ext uri="{FF2B5EF4-FFF2-40B4-BE49-F238E27FC236}">
                  <a16:creationId xmlns:a16="http://schemas.microsoft.com/office/drawing/2014/main" id="{345E797B-9E68-4341-87AE-B8786D7BE1FE}"/>
                </a:ext>
              </a:extLst>
            </p:cNvPr>
            <p:cNvSpPr txBox="1"/>
            <p:nvPr/>
          </p:nvSpPr>
          <p:spPr>
            <a:xfrm>
              <a:off x="1010483" y="3614937"/>
              <a:ext cx="2691505" cy="2103590"/>
            </a:xfrm>
            <a:prstGeom prst="rect">
              <a:avLst/>
            </a:prstGeom>
            <a:noFill/>
          </p:spPr>
          <p:txBody>
            <a:bodyPr wrap="square" rtlCol="0">
              <a:spAutoFit/>
            </a:bodyPr>
            <a:lstStyle/>
            <a:p>
              <a:pPr marL="457167" indent="-457167" defTabSz="914354">
                <a:buSzPct val="125000"/>
                <a:buFont typeface="Arial" panose="020B0604020202020204" pitchFamily="34" charset="0"/>
                <a:buChar char="•"/>
              </a:pPr>
              <a:r>
                <a:rPr lang="en-US" sz="1867" dirty="0" err="1">
                  <a:solidFill>
                    <a:srgbClr val="102B62"/>
                  </a:solidFill>
                  <a:latin typeface="Arial"/>
                </a:rPr>
                <a:t>Acousto</a:t>
              </a:r>
              <a:r>
                <a:rPr lang="en-US" sz="1867" dirty="0">
                  <a:solidFill>
                    <a:srgbClr val="102B62"/>
                  </a:solidFill>
                  <a:latin typeface="Arial"/>
                </a:rPr>
                <a:t>-mechanic sensing </a:t>
              </a:r>
            </a:p>
            <a:p>
              <a:pPr marL="457167" indent="-457167" defTabSz="914354">
                <a:buSzPct val="125000"/>
                <a:buFont typeface="Arial" panose="020B0604020202020204" pitchFamily="34" charset="0"/>
                <a:buChar char="•"/>
              </a:pPr>
              <a:r>
                <a:rPr lang="en-US" sz="1867" dirty="0">
                  <a:solidFill>
                    <a:srgbClr val="102B62"/>
                  </a:solidFill>
                  <a:latin typeface="Arial"/>
                </a:rPr>
                <a:t>Assesses cardio-pulmonary health</a:t>
              </a:r>
            </a:p>
            <a:p>
              <a:pPr marL="457167" indent="-457167" defTabSz="914354">
                <a:buSzPct val="125000"/>
                <a:buFont typeface="Arial" panose="020B0604020202020204" pitchFamily="34" charset="0"/>
                <a:buChar char="•"/>
              </a:pPr>
              <a:r>
                <a:rPr lang="en-US" sz="1867" dirty="0">
                  <a:solidFill>
                    <a:srgbClr val="102B62"/>
                  </a:solidFill>
                  <a:latin typeface="Arial"/>
                </a:rPr>
                <a:t>Vital sign monitoring</a:t>
              </a:r>
            </a:p>
          </p:txBody>
        </p:sp>
      </p:grpSp>
      <p:grpSp>
        <p:nvGrpSpPr>
          <p:cNvPr id="13" name="Group 12"/>
          <p:cNvGrpSpPr/>
          <p:nvPr/>
        </p:nvGrpSpPr>
        <p:grpSpPr>
          <a:xfrm>
            <a:off x="8284026" y="1418836"/>
            <a:ext cx="3234261" cy="2052441"/>
            <a:chOff x="8284026" y="1418836"/>
            <a:chExt cx="3234261" cy="2052441"/>
          </a:xfrm>
        </p:grpSpPr>
        <p:pic>
          <p:nvPicPr>
            <p:cNvPr id="14" name="Picture 6" descr="Image result for UC San Diego logo">
              <a:extLst>
                <a:ext uri="{FF2B5EF4-FFF2-40B4-BE49-F238E27FC236}">
                  <a16:creationId xmlns:a16="http://schemas.microsoft.com/office/drawing/2014/main" id="{35940376-CE9C-439B-A9AE-8239222AFB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84026" y="1418836"/>
              <a:ext cx="1235104" cy="2350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srcRect l="1346" t="1927" r="70058" b="55997"/>
            <a:stretch/>
          </p:blipFill>
          <p:spPr>
            <a:xfrm>
              <a:off x="8284026" y="1765837"/>
              <a:ext cx="1299535" cy="1439897"/>
            </a:xfrm>
            <a:prstGeom prst="rect">
              <a:avLst/>
            </a:prstGeom>
          </p:spPr>
        </p:pic>
        <p:grpSp>
          <p:nvGrpSpPr>
            <p:cNvPr id="16" name="Group 15"/>
            <p:cNvGrpSpPr/>
            <p:nvPr/>
          </p:nvGrpSpPr>
          <p:grpSpPr>
            <a:xfrm>
              <a:off x="9599807" y="1721288"/>
              <a:ext cx="1918480" cy="1749989"/>
              <a:chOff x="7349120" y="1304469"/>
              <a:chExt cx="1438860" cy="1312492"/>
            </a:xfrm>
          </p:grpSpPr>
          <p:pic>
            <p:nvPicPr>
              <p:cNvPr id="17" name="Picture 16"/>
              <p:cNvPicPr>
                <a:picLocks noChangeAspect="1"/>
              </p:cNvPicPr>
              <p:nvPr/>
            </p:nvPicPr>
            <p:blipFill rotWithShape="1">
              <a:blip r:embed="rId7"/>
              <a:srcRect l="1346" t="47498" r="66030" b="12509"/>
              <a:stretch/>
            </p:blipFill>
            <p:spPr>
              <a:xfrm>
                <a:off x="7419937" y="1304469"/>
                <a:ext cx="1191546" cy="1099971"/>
              </a:xfrm>
              <a:prstGeom prst="rect">
                <a:avLst/>
              </a:prstGeom>
            </p:spPr>
          </p:pic>
          <p:sp>
            <p:nvSpPr>
              <p:cNvPr id="18" name="TextBox 17"/>
              <p:cNvSpPr txBox="1"/>
              <p:nvPr/>
            </p:nvSpPr>
            <p:spPr>
              <a:xfrm>
                <a:off x="7349120" y="2301394"/>
                <a:ext cx="1438860" cy="315567"/>
              </a:xfrm>
              <a:prstGeom prst="rect">
                <a:avLst/>
              </a:prstGeom>
              <a:noFill/>
            </p:spPr>
            <p:txBody>
              <a:bodyPr wrap="square" rtlCol="0">
                <a:spAutoFit/>
              </a:bodyPr>
              <a:lstStyle/>
              <a:p>
                <a:pPr algn="ctr"/>
                <a:r>
                  <a:rPr lang="en-US" sz="1067" b="1" dirty="0">
                    <a:solidFill>
                      <a:srgbClr val="000000"/>
                    </a:solidFill>
                  </a:rPr>
                  <a:t>wearable focused ultrasound system</a:t>
                </a:r>
              </a:p>
            </p:txBody>
          </p:sp>
        </p:grpSp>
      </p:grpSp>
      <p:sp>
        <p:nvSpPr>
          <p:cNvPr id="19" name="TextBox 18">
            <a:extLst>
              <a:ext uri="{FF2B5EF4-FFF2-40B4-BE49-F238E27FC236}">
                <a16:creationId xmlns:a16="http://schemas.microsoft.com/office/drawing/2014/main" id="{345E797B-9E68-4341-87AE-B8786D7BE1FE}"/>
              </a:ext>
            </a:extLst>
          </p:cNvPr>
          <p:cNvSpPr txBox="1"/>
          <p:nvPr/>
        </p:nvSpPr>
        <p:spPr>
          <a:xfrm>
            <a:off x="8182425" y="3549624"/>
            <a:ext cx="3657600" cy="2103589"/>
          </a:xfrm>
          <a:prstGeom prst="rect">
            <a:avLst/>
          </a:prstGeom>
          <a:noFill/>
        </p:spPr>
        <p:txBody>
          <a:bodyPr wrap="square" rtlCol="0">
            <a:spAutoFit/>
          </a:bodyPr>
          <a:lstStyle/>
          <a:p>
            <a:pPr marL="457167" indent="-457167" defTabSz="914354">
              <a:buSzPct val="125000"/>
              <a:buFont typeface="Arial" panose="020B0604020202020204" pitchFamily="34" charset="0"/>
              <a:buChar char="•"/>
            </a:pPr>
            <a:r>
              <a:rPr lang="en-US" sz="1867" dirty="0">
                <a:solidFill>
                  <a:srgbClr val="102B62"/>
                </a:solidFill>
                <a:latin typeface="Arial"/>
              </a:rPr>
              <a:t>Vagus nerve firing indicates immune system status</a:t>
            </a:r>
          </a:p>
          <a:p>
            <a:pPr marL="457167" indent="-457167" defTabSz="914354">
              <a:buSzPct val="125000"/>
              <a:buFont typeface="Arial" panose="020B0604020202020204" pitchFamily="34" charset="0"/>
              <a:buChar char="•"/>
            </a:pPr>
            <a:r>
              <a:rPr lang="en-US" sz="1867" dirty="0">
                <a:solidFill>
                  <a:srgbClr val="102B62"/>
                </a:solidFill>
                <a:latin typeface="Arial"/>
              </a:rPr>
              <a:t>Bacterial vs viral infections</a:t>
            </a:r>
          </a:p>
          <a:p>
            <a:pPr marL="457167" indent="-457167" defTabSz="914354">
              <a:buSzPct val="125000"/>
              <a:buFont typeface="Arial" panose="020B0604020202020204" pitchFamily="34" charset="0"/>
              <a:buChar char="•"/>
            </a:pPr>
            <a:r>
              <a:rPr lang="en-US" sz="1867" dirty="0">
                <a:solidFill>
                  <a:srgbClr val="102B62"/>
                </a:solidFill>
                <a:latin typeface="Arial"/>
              </a:rPr>
              <a:t>Detects pre-symptomatic infection</a:t>
            </a:r>
          </a:p>
          <a:p>
            <a:pPr marL="457167" indent="-457167" defTabSz="914354">
              <a:buSzPct val="125000"/>
              <a:buFont typeface="Arial" panose="020B0604020202020204" pitchFamily="34" charset="0"/>
              <a:buChar char="•"/>
            </a:pPr>
            <a:r>
              <a:rPr lang="en-US" sz="1867" dirty="0">
                <a:solidFill>
                  <a:srgbClr val="102B62"/>
                </a:solidFill>
                <a:latin typeface="Arial"/>
              </a:rPr>
              <a:t>Detects treatment effect</a:t>
            </a:r>
          </a:p>
          <a:p>
            <a:pPr marL="457167" indent="-457167" defTabSz="914354">
              <a:buSzPct val="125000"/>
              <a:buFont typeface="Arial" panose="020B0604020202020204" pitchFamily="34" charset="0"/>
              <a:buChar char="•"/>
            </a:pPr>
            <a:r>
              <a:rPr lang="en-US" sz="1867" dirty="0">
                <a:solidFill>
                  <a:srgbClr val="102B62"/>
                </a:solidFill>
                <a:latin typeface="Arial"/>
              </a:rPr>
              <a:t>Real-time tracking</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4225" y="6206282"/>
            <a:ext cx="1704132" cy="55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Content Placeholder 4" descr="Image result for spire io">
            <a:extLst>
              <a:ext uri="{FF2B5EF4-FFF2-40B4-BE49-F238E27FC236}">
                <a16:creationId xmlns:a16="http://schemas.microsoft.com/office/drawing/2014/main" id="{4C43AC7C-B48F-4BD4-A422-32689490CFD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94" t="1048" r="2394" b="-1944"/>
          <a:stretch/>
        </p:blipFill>
        <p:spPr bwMode="auto">
          <a:xfrm>
            <a:off x="4751322" y="1139313"/>
            <a:ext cx="1752153" cy="201813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45E797B-9E68-4341-87AE-B8786D7BE1FE}"/>
              </a:ext>
            </a:extLst>
          </p:cNvPr>
          <p:cNvSpPr txBox="1"/>
          <p:nvPr/>
        </p:nvSpPr>
        <p:spPr>
          <a:xfrm>
            <a:off x="4048685" y="3462041"/>
            <a:ext cx="3975536" cy="2390911"/>
          </a:xfrm>
          <a:prstGeom prst="rect">
            <a:avLst/>
          </a:prstGeom>
          <a:noFill/>
        </p:spPr>
        <p:txBody>
          <a:bodyPr wrap="square" rtlCol="0">
            <a:spAutoFit/>
          </a:bodyPr>
          <a:lstStyle/>
          <a:p>
            <a:pPr marL="457167" indent="-457167" defTabSz="914354">
              <a:buSzPct val="125000"/>
              <a:buFont typeface="Arial" panose="020B0604020202020204" pitchFamily="34" charset="0"/>
              <a:buChar char="•"/>
            </a:pPr>
            <a:r>
              <a:rPr lang="en-US" sz="1867" dirty="0">
                <a:solidFill>
                  <a:srgbClr val="102B62"/>
                </a:solidFill>
                <a:latin typeface="Arial"/>
              </a:rPr>
              <a:t>Respiration rate tracking equivalent to medical grade monitoring</a:t>
            </a:r>
          </a:p>
          <a:p>
            <a:pPr marL="457167" indent="-457167" defTabSz="914354">
              <a:buSzPct val="125000"/>
              <a:buFont typeface="Arial" panose="020B0604020202020204" pitchFamily="34" charset="0"/>
              <a:buChar char="•"/>
            </a:pPr>
            <a:r>
              <a:rPr lang="en-US" sz="1867" dirty="0">
                <a:solidFill>
                  <a:srgbClr val="102B62"/>
                </a:solidFill>
                <a:latin typeface="Arial"/>
              </a:rPr>
              <a:t>Heart rate and heart rate variability</a:t>
            </a:r>
          </a:p>
          <a:p>
            <a:pPr marL="457167" indent="-457167" defTabSz="914354">
              <a:buSzPct val="125000"/>
              <a:buFont typeface="Arial" panose="020B0604020202020204" pitchFamily="34" charset="0"/>
              <a:buChar char="•"/>
            </a:pPr>
            <a:r>
              <a:rPr lang="en-US" sz="1867" dirty="0">
                <a:solidFill>
                  <a:srgbClr val="102B62"/>
                </a:solidFill>
                <a:latin typeface="Arial"/>
              </a:rPr>
              <a:t>Sleep / sleep quality</a:t>
            </a:r>
          </a:p>
          <a:p>
            <a:pPr marL="457167" indent="-457167" defTabSz="914354">
              <a:buSzPct val="125000"/>
              <a:buFont typeface="Arial" panose="020B0604020202020204" pitchFamily="34" charset="0"/>
              <a:buChar char="•"/>
            </a:pPr>
            <a:r>
              <a:rPr lang="en-US" sz="1867" dirty="0">
                <a:solidFill>
                  <a:srgbClr val="102B62"/>
                </a:solidFill>
                <a:latin typeface="Arial"/>
              </a:rPr>
              <a:t>Activity</a:t>
            </a:r>
          </a:p>
          <a:p>
            <a:pPr marL="457167" indent="-457167" defTabSz="914354">
              <a:buSzPct val="125000"/>
              <a:buFont typeface="Arial" panose="020B0604020202020204" pitchFamily="34" charset="0"/>
              <a:buChar char="•"/>
            </a:pPr>
            <a:r>
              <a:rPr lang="en-US" sz="1867" dirty="0">
                <a:solidFill>
                  <a:srgbClr val="102B62"/>
                </a:solidFill>
                <a:latin typeface="Arial"/>
              </a:rPr>
              <a:t>Stress</a:t>
            </a:r>
          </a:p>
        </p:txBody>
      </p:sp>
      <p:pic>
        <p:nvPicPr>
          <p:cNvPr id="23" name="Picture 2" descr="Image result for spire io">
            <a:extLst>
              <a:ext uri="{FF2B5EF4-FFF2-40B4-BE49-F238E27FC236}">
                <a16:creationId xmlns:a16="http://schemas.microsoft.com/office/drawing/2014/main" id="{560C8B38-BD84-4E8E-AD8F-53C6B665934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2962" y="1354545"/>
            <a:ext cx="1242087" cy="32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541513"/>
      </p:ext>
    </p:extLst>
  </p:cSld>
  <p:clrMapOvr>
    <a:masterClrMapping/>
  </p:clrMapOvr>
</p:sld>
</file>

<file path=ppt/theme/theme1.xml><?xml version="1.0" encoding="utf-8"?>
<a:theme xmlns:a="http://schemas.openxmlformats.org/drawingml/2006/main" name="1_Office Theme">
  <a:themeElements>
    <a:clrScheme name="ASPR1">
      <a:dk1>
        <a:srgbClr val="102B62"/>
      </a:dk1>
      <a:lt1>
        <a:sysClr val="window" lastClr="FFFFFF"/>
      </a:lt1>
      <a:dk2>
        <a:srgbClr val="1F497D"/>
      </a:dk2>
      <a:lt2>
        <a:srgbClr val="EEECE1"/>
      </a:lt2>
      <a:accent1>
        <a:srgbClr val="5482E1"/>
      </a:accent1>
      <a:accent2>
        <a:srgbClr val="C9C9C9"/>
      </a:accent2>
      <a:accent3>
        <a:srgbClr val="00BCB8"/>
      </a:accent3>
      <a:accent4>
        <a:srgbClr val="C15853"/>
      </a:accent4>
      <a:accent5>
        <a:srgbClr val="BACCF3"/>
      </a:accent5>
      <a:accent6>
        <a:srgbClr val="B7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ASPR1">
      <a:dk1>
        <a:srgbClr val="102B62"/>
      </a:dk1>
      <a:lt1>
        <a:sysClr val="window" lastClr="FFFFFF"/>
      </a:lt1>
      <a:dk2>
        <a:srgbClr val="1F497D"/>
      </a:dk2>
      <a:lt2>
        <a:srgbClr val="EEECE1"/>
      </a:lt2>
      <a:accent1>
        <a:srgbClr val="5482E1"/>
      </a:accent1>
      <a:accent2>
        <a:srgbClr val="C9C9C9"/>
      </a:accent2>
      <a:accent3>
        <a:srgbClr val="00BCB8"/>
      </a:accent3>
      <a:accent4>
        <a:srgbClr val="C15853"/>
      </a:accent4>
      <a:accent5>
        <a:srgbClr val="BACCF3"/>
      </a:accent5>
      <a:accent6>
        <a:srgbClr val="B7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0DB090DF04874CBBEC828252895F5E" ma:contentTypeVersion="9" ma:contentTypeDescription="Create a new document." ma:contentTypeScope="" ma:versionID="2cae25c26c1b3363ef8833f2c1af4b83">
  <xsd:schema xmlns:xsd="http://www.w3.org/2001/XMLSchema" xmlns:xs="http://www.w3.org/2001/XMLSchema" xmlns:p="http://schemas.microsoft.com/office/2006/metadata/properties" xmlns:ns2="05f66351-9988-4cbe-96e6-e16da2e43a56" xmlns:ns3="4eac867d-9d37-4dee-a55d-0318210eb71c" targetNamespace="http://schemas.microsoft.com/office/2006/metadata/properties" ma:root="true" ma:fieldsID="a377162bf3f1596db94f41fa8b6cf982" ns2:_="" ns3:_="">
    <xsd:import namespace="05f66351-9988-4cbe-96e6-e16da2e43a56"/>
    <xsd:import namespace="4eac867d-9d37-4dee-a55d-0318210eb71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66351-9988-4cbe-96e6-e16da2e43a5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ac867d-9d37-4dee-a55d-0318210eb71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418CD2-C202-4BD5-8239-134D8F976A87}">
  <ds:schemaRefs>
    <ds:schemaRef ds:uri="http://schemas.microsoft.com/sharepoint/v3/contenttype/forms"/>
  </ds:schemaRefs>
</ds:datastoreItem>
</file>

<file path=customXml/itemProps2.xml><?xml version="1.0" encoding="utf-8"?>
<ds:datastoreItem xmlns:ds="http://schemas.openxmlformats.org/officeDocument/2006/customXml" ds:itemID="{9B324B43-846A-434D-8DC9-CFC31542547D}">
  <ds:schemaRefs>
    <ds:schemaRef ds:uri="05f66351-9988-4cbe-96e6-e16da2e43a56"/>
    <ds:schemaRef ds:uri="4eac867d-9d37-4dee-a55d-0318210eb7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9462144-9740-4FF0-9CCE-574F60ADB389}">
  <ds:schemaRefs>
    <ds:schemaRef ds:uri="http://purl.org/dc/elements/1.1/"/>
    <ds:schemaRef ds:uri="http://schemas.microsoft.com/office/2006/metadata/properties"/>
    <ds:schemaRef ds:uri="05f66351-9988-4cbe-96e6-e16da2e43a56"/>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4eac867d-9d37-4dee-a55d-0318210eb71c"/>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1540</TotalTime>
  <Words>1895</Words>
  <Application>Microsoft Office PowerPoint</Application>
  <PresentationFormat>Widescreen</PresentationFormat>
  <Paragraphs>253</Paragraphs>
  <Slides>23</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Century Gothic</vt:lpstr>
      <vt:lpstr>Helvetica Neue Condensed</vt:lpstr>
      <vt:lpstr>Times New Roman</vt:lpstr>
      <vt:lpstr>Wingdings</vt:lpstr>
      <vt:lpstr>1_Office Theme</vt:lpstr>
      <vt:lpstr>2_Office Theme</vt:lpstr>
      <vt:lpstr>PowerPoint Presentation</vt:lpstr>
      <vt:lpstr>PowerPoint Presentation</vt:lpstr>
      <vt:lpstr>PowerPoint Presentation</vt:lpstr>
      <vt:lpstr>BARDA Program Divisions</vt:lpstr>
      <vt:lpstr>DRIVe’s Approach to Innovation </vt:lpstr>
      <vt:lpstr>DRIVe R&amp;D Funding Vehicle</vt:lpstr>
      <vt:lpstr>DRIVe Program Areas</vt:lpstr>
      <vt:lpstr>ENACT: Strategy and Investments</vt:lpstr>
      <vt:lpstr>PowerPoint Presentation</vt:lpstr>
      <vt:lpstr>PowerPoint Presentation</vt:lpstr>
      <vt:lpstr>PowerPoint Presentation</vt:lpstr>
      <vt:lpstr>DRIVe Portfolio</vt:lpstr>
      <vt:lpstr>DRIVe Catalyst Office</vt:lpstr>
      <vt:lpstr>PowerPoint Presentation</vt:lpstr>
      <vt:lpstr>PowerPoint Presentation</vt:lpstr>
      <vt:lpstr>DRIVe Acquisitions Team:  EZ-BAA 2.0 &amp; COVID-19 Response</vt:lpstr>
      <vt:lpstr>DRIVe COVID-19 Portfolio</vt:lpstr>
      <vt:lpstr>Emerging Program Areas</vt:lpstr>
      <vt:lpstr>COVID-19 Rapidly Deployable Capabilities</vt:lpstr>
      <vt:lpstr>Questions?</vt:lpstr>
      <vt:lpstr>ASPR Mission</vt:lpstr>
      <vt:lpstr>How to Contact BARDA</vt:lpstr>
      <vt:lpstr>PowerPoint Presentation</vt:lpstr>
    </vt:vector>
  </TitlesOfParts>
  <Company>HHS/ITIO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Boston, Donna (OS/ASPR/BARDA)</dc:creator>
  <cp:lastModifiedBy>Miles-Francois, Denise (OS/ASPR/BARDA)</cp:lastModifiedBy>
  <cp:revision>45</cp:revision>
  <dcterms:created xsi:type="dcterms:W3CDTF">2020-07-07T15:57:10Z</dcterms:created>
  <dcterms:modified xsi:type="dcterms:W3CDTF">2020-09-08T17:51:00Z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0x0101006F0DB090DF04874CBBEC828252895F5E</vt:lpwstr>
  </property>
</Properties>
</file>